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mp4" ContentType="audio/unknown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7.mp4" ContentType="video/mp4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8" r:id="rId3"/>
    <p:sldId id="257" r:id="rId4"/>
    <p:sldId id="289" r:id="rId5"/>
    <p:sldId id="287" r:id="rId6"/>
    <p:sldId id="274" r:id="rId7"/>
    <p:sldId id="260" r:id="rId8"/>
    <p:sldId id="261" r:id="rId9"/>
    <p:sldId id="263" r:id="rId10"/>
    <p:sldId id="264" r:id="rId11"/>
    <p:sldId id="265" r:id="rId12"/>
    <p:sldId id="266" r:id="rId13"/>
    <p:sldId id="262" r:id="rId14"/>
    <p:sldId id="270" r:id="rId15"/>
    <p:sldId id="271" r:id="rId16"/>
    <p:sldId id="273" r:id="rId17"/>
    <p:sldId id="290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1" r:id="rId31"/>
    <p:sldId id="267" r:id="rId32"/>
    <p:sldId id="292" r:id="rId3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100" d="100"/>
          <a:sy n="100" d="100"/>
        </p:scale>
        <p:origin x="14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F077C-D394-472B-99E5-3D093C73F33C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A2091-E89B-4A7A-8339-C8C83EDE1F17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6263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Palabras: elefante, indio,</a:t>
            </a:r>
            <a:r>
              <a:rPr lang="es-MX" baseline="0" dirty="0" smtClean="0"/>
              <a:t> avión, iglú, anillo, estuche, arcoíris, enano, uno, estrella, unicornio, espejo, ardilla, escalera, olla, escoba, enfermera, auto, enchufe, abeja.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D613D-5424-409C-8D77-8FF21B91CCCB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211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Palabras: elefante, indio,</a:t>
            </a:r>
            <a:r>
              <a:rPr lang="es-MX" baseline="0" dirty="0" smtClean="0"/>
              <a:t> avión, iglú, anillo, estuche, arcoíris, enano, uno, estrella, unicornio, espejo, ardilla, escalera, olla, escoba, enfermera, auto, enchufe, abeja.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D613D-5424-409C-8D77-8FF21B91CCCB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310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61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230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10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3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87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06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52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456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8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80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4D57-B023-4B2B-83ED-5EAFECBF4E58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23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84D57-B023-4B2B-83ED-5EAFECBF4E58}" type="datetimeFigureOut">
              <a:rPr lang="es-MX" smtClean="0"/>
              <a:t>08/07/20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53569-2BA6-4F33-A6CB-7838EE23A72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524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5.mp4"/><Relationship Id="rId2" Type="http://schemas.openxmlformats.org/officeDocument/2006/relationships/audio" Target="../media/media15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6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7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8.mp4"/><Relationship Id="rId2" Type="http://schemas.openxmlformats.org/officeDocument/2006/relationships/audio" Target="../media/media18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5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9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6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20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7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21.mp4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20" Type="http://schemas.openxmlformats.org/officeDocument/2006/relationships/image" Target="../media/image7.png"/><Relationship Id="rId21" Type="http://schemas.openxmlformats.org/officeDocument/2006/relationships/image" Target="../media/image10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24" Type="http://schemas.openxmlformats.org/officeDocument/2006/relationships/image" Target="../media/image30.png"/><Relationship Id="rId25" Type="http://schemas.openxmlformats.org/officeDocument/2006/relationships/image" Target="../media/image31.png"/><Relationship Id="rId26" Type="http://schemas.openxmlformats.org/officeDocument/2006/relationships/image" Target="../media/image11.png"/><Relationship Id="rId27" Type="http://schemas.openxmlformats.org/officeDocument/2006/relationships/image" Target="../media/image32.png"/><Relationship Id="rId28" Type="http://schemas.microsoft.com/office/2007/relationships/hdphoto" Target="../media/hdphoto2.wdp"/><Relationship Id="rId29" Type="http://schemas.openxmlformats.org/officeDocument/2006/relationships/image" Target="../media/image2.jpeg"/><Relationship Id="rId30" Type="http://schemas.openxmlformats.org/officeDocument/2006/relationships/image" Target="../media/image3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14.png"/><Relationship Id="rId1" Type="http://schemas.microsoft.com/office/2007/relationships/media" Target="../media/media22.mp3"/><Relationship Id="rId2" Type="http://schemas.openxmlformats.org/officeDocument/2006/relationships/audio" Target="../media/media22.mp3"/><Relationship Id="rId3" Type="http://schemas.microsoft.com/office/2007/relationships/media" Target="../media/media23.mp3"/><Relationship Id="rId4" Type="http://schemas.openxmlformats.org/officeDocument/2006/relationships/audio" Target="../media/media2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33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24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34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25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35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26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36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27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37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28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38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29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39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30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40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31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32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33.mp4"/><Relationship Id="rId2" Type="http://schemas.openxmlformats.org/officeDocument/2006/relationships/audio" Target="../media/media33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34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jpe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audio" Target="../media/media2.mp4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20" Type="http://schemas.openxmlformats.org/officeDocument/2006/relationships/image" Target="../media/image2.jpeg"/><Relationship Id="rId21" Type="http://schemas.openxmlformats.org/officeDocument/2006/relationships/image" Target="../media/image40.png"/><Relationship Id="rId22" Type="http://schemas.openxmlformats.org/officeDocument/2006/relationships/image" Target="../media/image39.png"/><Relationship Id="rId23" Type="http://schemas.openxmlformats.org/officeDocument/2006/relationships/image" Target="../media/image41.png"/><Relationship Id="rId24" Type="http://schemas.openxmlformats.org/officeDocument/2006/relationships/image" Target="../media/image42.png"/><Relationship Id="rId25" Type="http://schemas.openxmlformats.org/officeDocument/2006/relationships/image" Target="../media/image43.png"/><Relationship Id="rId26" Type="http://schemas.openxmlformats.org/officeDocument/2006/relationships/image" Target="../media/image44.png"/><Relationship Id="rId27" Type="http://schemas.openxmlformats.org/officeDocument/2006/relationships/image" Target="../media/image45.png"/><Relationship Id="rId28" Type="http://schemas.openxmlformats.org/officeDocument/2006/relationships/image" Target="../media/image46.png"/><Relationship Id="rId29" Type="http://schemas.openxmlformats.org/officeDocument/2006/relationships/image" Target="../media/image3.png"/><Relationship Id="rId10" Type="http://schemas.openxmlformats.org/officeDocument/2006/relationships/image" Target="../media/image21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2.png"/><Relationship Id="rId19" Type="http://schemas.microsoft.com/office/2007/relationships/hdphoto" Target="../media/hdphoto2.wdp"/><Relationship Id="rId1" Type="http://schemas.microsoft.com/office/2007/relationships/media" Target="../media/media22.mp3"/><Relationship Id="rId2" Type="http://schemas.openxmlformats.org/officeDocument/2006/relationships/audio" Target="../media/media22.mp3"/><Relationship Id="rId3" Type="http://schemas.microsoft.com/office/2007/relationships/media" Target="../media/media23.mp3"/><Relationship Id="rId4" Type="http://schemas.openxmlformats.org/officeDocument/2006/relationships/audio" Target="../media/media2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35.mp3"/><Relationship Id="rId2" Type="http://schemas.openxmlformats.org/officeDocument/2006/relationships/audio" Target="../media/media35.mp3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8.pn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media" Target="../media/media7.mp4"/><Relationship Id="rId20" Type="http://schemas.openxmlformats.org/officeDocument/2006/relationships/image" Target="../media/image4.png"/><Relationship Id="rId10" Type="http://schemas.openxmlformats.org/officeDocument/2006/relationships/video" Target="../media/media7.mp4"/><Relationship Id="rId11" Type="http://schemas.microsoft.com/office/2007/relationships/media" Target="../media/media8.mp4"/><Relationship Id="rId12" Type="http://schemas.openxmlformats.org/officeDocument/2006/relationships/audio" Target="../media/media8.mp4"/><Relationship Id="rId13" Type="http://schemas.microsoft.com/office/2007/relationships/media" Target="../media/media9.mp4"/><Relationship Id="rId14" Type="http://schemas.openxmlformats.org/officeDocument/2006/relationships/audio" Target="../media/media9.mp4"/><Relationship Id="rId15" Type="http://schemas.microsoft.com/office/2007/relationships/media" Target="../media/media10.mp4"/><Relationship Id="rId16" Type="http://schemas.openxmlformats.org/officeDocument/2006/relationships/audio" Target="../media/media10.mp4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2.jpeg"/><Relationship Id="rId19" Type="http://schemas.openxmlformats.org/officeDocument/2006/relationships/image" Target="../media/image3.png"/><Relationship Id="rId1" Type="http://schemas.microsoft.com/office/2007/relationships/media" Target="../media/media3.mp4"/><Relationship Id="rId2" Type="http://schemas.openxmlformats.org/officeDocument/2006/relationships/audio" Target="../media/media3.mp4"/><Relationship Id="rId3" Type="http://schemas.microsoft.com/office/2007/relationships/media" Target="../media/media4.mp4"/><Relationship Id="rId4" Type="http://schemas.openxmlformats.org/officeDocument/2006/relationships/audio" Target="../media/media4.mp4"/><Relationship Id="rId5" Type="http://schemas.microsoft.com/office/2007/relationships/media" Target="../media/media5.mp4"/><Relationship Id="rId6" Type="http://schemas.openxmlformats.org/officeDocument/2006/relationships/audio" Target="../media/media5.mp4"/><Relationship Id="rId7" Type="http://schemas.microsoft.com/office/2007/relationships/media" Target="../media/media6.mp4"/><Relationship Id="rId8" Type="http://schemas.openxmlformats.org/officeDocument/2006/relationships/audio" Target="../media/media6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7885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72100" y="994712"/>
            <a:ext cx="629756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800" b="1" dirty="0" smtClean="0">
                <a:ln w="76200">
                  <a:solidFill>
                    <a:schemeClr val="tx1"/>
                  </a:solidFill>
                </a:ln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Vocal e</a:t>
            </a:r>
            <a:endParaRPr lang="es-MX" sz="13800" b="1" dirty="0">
              <a:ln w="76200">
                <a:solidFill>
                  <a:schemeClr val="tx1"/>
                </a:solidFill>
              </a:ln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3" name="LAS VOCALES A E I O U Para Niños de 2 a 4 Años - Canción Infantil - El Abecedario _ La Pelota Loca (192 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13" end="100457.5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1712" y="4010025"/>
            <a:ext cx="609600" cy="609600"/>
          </a:xfrm>
          <a:prstGeom prst="rect">
            <a:avLst/>
          </a:prstGeom>
        </p:spPr>
      </p:pic>
      <p:pic>
        <p:nvPicPr>
          <p:cNvPr id="7" name="Imagen 6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11" y="659904"/>
            <a:ext cx="824089" cy="11185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416EF2C-3389-4035-BE6F-34FA4BF486B4}"/>
              </a:ext>
            </a:extLst>
          </p:cNvPr>
          <p:cNvSpPr txBox="1"/>
          <p:nvPr/>
        </p:nvSpPr>
        <p:spPr>
          <a:xfrm>
            <a:off x="3295776" y="81858"/>
            <a:ext cx="4671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/>
              <a:t>Programa de Integración Escolar 2020 – </a:t>
            </a:r>
            <a:r>
              <a:rPr lang="es-CL" sz="1200" b="1" dirty="0"/>
              <a:t>Fonoaudióloga Paula Correa F..</a:t>
            </a:r>
            <a:endParaRPr lang="es-CL" sz="1200" b="1" dirty="0"/>
          </a:p>
        </p:txBody>
      </p:sp>
    </p:spTree>
    <p:extLst>
      <p:ext uri="{BB962C8B-B14F-4D97-AF65-F5344CB8AC3E}">
        <p14:creationId xmlns:p14="http://schemas.microsoft.com/office/powerpoint/2010/main" val="314658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61417"/>
            <a:chOff x="7243763" y="264874"/>
            <a:chExt cx="4414837" cy="6739128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769880" y="5245449"/>
              <a:ext cx="3362595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nchufe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823023" y="264874"/>
              <a:ext cx="3256311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nchufe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31059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sultado de imagen de dibujo enchufe facil | Imagenes de dibujo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10" y="2742524"/>
            <a:ext cx="4182016" cy="221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0.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4121" y="4810689"/>
            <a:ext cx="609600" cy="609600"/>
          </a:xfrm>
          <a:prstGeom prst="rect">
            <a:avLst/>
          </a:prstGeom>
        </p:spPr>
      </p:pic>
      <p:pic>
        <p:nvPicPr>
          <p:cNvPr id="12" name="Imagen 11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9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202118"/>
            <a:ext cx="4414837" cy="5618744"/>
            <a:chOff x="7243763" y="271463"/>
            <a:chExt cx="4414837" cy="6688331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302487" y="5201241"/>
              <a:ext cx="4288698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nfermera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378479" y="302323"/>
              <a:ext cx="4136714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nfermera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22656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Pin de Ale Zuniga en Dibujos | Enfermera caricatura, Enfermero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75" y="2256071"/>
            <a:ext cx="2110085" cy="350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0.2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4180" y="4731167"/>
            <a:ext cx="609600" cy="609600"/>
          </a:xfrm>
          <a:prstGeom prst="rect">
            <a:avLst/>
          </a:prstGeom>
        </p:spPr>
      </p:pic>
      <p:pic>
        <p:nvPicPr>
          <p:cNvPr id="12" name="Imagen 11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0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75323"/>
            <a:chOff x="7243763" y="271463"/>
            <a:chExt cx="4414837" cy="6755681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658098" y="5268591"/>
              <a:ext cx="3713511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scalera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658098" y="271463"/>
              <a:ext cx="3479008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scalera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26857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Tangyuan, Escalera, De Dibujos Animados imagen png - imagen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937" y="2099123"/>
            <a:ext cx="3064669" cy="367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0.2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0627" y="4612725"/>
            <a:ext cx="609600" cy="609600"/>
          </a:xfrm>
          <a:prstGeom prst="rect">
            <a:avLst/>
          </a:prstGeom>
        </p:spPr>
      </p:pic>
      <p:pic>
        <p:nvPicPr>
          <p:cNvPr id="12" name="Imagen 11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1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202118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scoba</a:t>
              </a: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scoba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inicio de la palabra 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30368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8" descr="Escoba de halloween 3 Transparent PNG (con imágenes) | Escoba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501" y="2313048"/>
            <a:ext cx="3178140" cy="317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0.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0335" y="4719053"/>
            <a:ext cx="609600" cy="609600"/>
          </a:xfrm>
          <a:prstGeom prst="rect">
            <a:avLst/>
          </a:prstGeom>
        </p:spPr>
      </p:pic>
      <p:pic>
        <p:nvPicPr>
          <p:cNvPr id="12" name="Imagen 11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2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spejo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spejo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inicio de la palabra 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5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26857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Icono De Espejo En El Estilo De Dibujos Animados Aislado En El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554" y="2150690"/>
            <a:ext cx="3572410" cy="357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0.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1903" y="4744526"/>
            <a:ext cx="609600" cy="609600"/>
          </a:xfrm>
          <a:prstGeom prst="rect">
            <a:avLst/>
          </a:prstGeom>
        </p:spPr>
      </p:pic>
      <p:pic>
        <p:nvPicPr>
          <p:cNvPr id="11" name="Imagen 10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4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rizo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rizo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5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770854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Erizo feliz de dibujos animados sobre fondo blanco | Vector Prem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03" y="1928910"/>
            <a:ext cx="3784220" cy="39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0.5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0841" y="5270844"/>
            <a:ext cx="609600" cy="609600"/>
          </a:xfrm>
          <a:prstGeom prst="rect">
            <a:avLst/>
          </a:prstGeom>
        </p:spPr>
      </p:pic>
      <p:pic>
        <p:nvPicPr>
          <p:cNvPr id="11" name="Imagen 10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7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scuela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scuela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5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24833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ibujo de Escuela pintado por en Dibujos.net el día 24-07-19 a la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18" y="2079135"/>
            <a:ext cx="4250463" cy="332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0.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0237" y="2369111"/>
            <a:ext cx="609600" cy="609600"/>
          </a:xfrm>
          <a:prstGeom prst="rect">
            <a:avLst/>
          </a:prstGeom>
        </p:spPr>
      </p:pic>
      <p:pic>
        <p:nvPicPr>
          <p:cNvPr id="11" name="Imagen 10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7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be 1"/>
          <p:cNvSpPr/>
          <p:nvPr/>
        </p:nvSpPr>
        <p:spPr>
          <a:xfrm>
            <a:off x="3329566" y="1020767"/>
            <a:ext cx="5400000" cy="46800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10644188" y="8001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026" name="Picture 2" descr="viajes,dibujos,avion azul,vacaciones,avión de aire,animados,ilustración,volar en avion,avión de dibujos animados,volando,avión de juguete para niños,ilustracion de avion,avión,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140" y="160203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beja feliz de dibujos animados aislado sobre fondo blanco Vector Premi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012" y="1169432"/>
            <a:ext cx="126307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A CASA - Laura Guaya - Picasa Web Album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6" y="3301698"/>
            <a:ext cx="149494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nillo De Oro Del Estilo De La Historieta Con El Diamante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20" y="4260767"/>
            <a:ext cx="134676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escalera afuera" descr="Tangyuan, Escalera, De Dibujos Animados imagen png - imagen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85" y="2509718"/>
            <a:ext cx="120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n De Una Unicornio Animada , Free Transparent Clipart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645" y="5460650"/>
            <a:ext cx="147440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Gif niño findeisen grupo de gestión de la riqueza, llc, arcoiris ..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014" y="5498215"/>
            <a:ext cx="212210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arros | Fiesta de coche, Autos infantiles, Cumpleaños de coche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141" y="1920767"/>
            <a:ext cx="1439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Olla grande Gratis Dibujos Animados Imágene｜Illustoon E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92" y="438576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8" descr="Ardilla De Dibujos Animados Sosteniendo Tuerca | Ilustración de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2" y="4072990"/>
            <a:ext cx="116615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Ilustración de Dibujos Animados Niño Indio Indio Americano ..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5" y="779711"/>
            <a:ext cx="133312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Imágenes Prediseñadas Vector de brillante número uno | Vectores de ...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430" y="5465712"/>
            <a:ext cx="66126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escoba nube" descr="Escoba de halloween 3 Transparent PNG (con imágenes) | Escoba ..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697" y="167792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escalera nube" descr="Tangyuan, Escalera, De Dibujos Animados imagen png - imagen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853" y="3672676"/>
            <a:ext cx="120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elefante afuera" descr="El Show De Chato y Cheto: Chiste de Elefante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7" y="1708987"/>
            <a:ext cx="154723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elefante nube" descr="El Show De Chato y Cheto: Chiste de Elefante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67" y="1393831"/>
            <a:ext cx="154723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estrella afuera" descr="Estrella Dibujo Png - Estrellas Dibujo Color Png Transparent PNG ...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85" y="5266446"/>
            <a:ext cx="181661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estrella nube" descr="Estrella Dibujo Png - Estrellas Dibujo Color Png Transparent PNG ...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839" y="1145826"/>
            <a:ext cx="181661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estruche afuera" descr="Dibujo de Estuche infantil pintado por en Dibujos.net el día 01-03 ...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62" y="2900063"/>
            <a:ext cx="183829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estuche nube" descr="Dibujo de Estuche infantil pintado por en Dibujos.net el día 01-03 ...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86" y="2249408"/>
            <a:ext cx="183829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enano afuera" descr="7 enanos | Enanos de blancanieves, Arte disney, 7 enano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36" y="5414773"/>
            <a:ext cx="113500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enano nube" descr="7 enanos | Enanos de blancanieves, Arte disney, 7 enano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09" y="2854862"/>
            <a:ext cx="113500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enfermera afuera" descr="Pin de Ale Zuniga en Dibujos | Enfermera caricatura, Enfermero ...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993" y="2883861"/>
            <a:ext cx="86628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enfermera nube" descr="Pin de Ale Zuniga en Dibujos | Enfermera caricatura, Enfermero ...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60" y="2823915"/>
            <a:ext cx="86628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espejo nube" descr="Icono De Espejo En El Estilo De Dibujos Animados Aislado En El ..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46" y="305508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espejo afuera" descr="Icono De Espejo En El Estilo De Dibujos Animados Aislado En El ..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907" y="536494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enchufe afuera" descr="Resultado de imagen de dibujo enchufe facil | Imagenes de dibujos ...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735" y="1266417"/>
            <a:ext cx="204151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enchufe nube" descr="Resultado de imagen de dibujo enchufe facil | Imagenes de dibujos ...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64" y="4284946"/>
            <a:ext cx="204151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escoba afuera" descr="Escoba de halloween 3 Transparent PNG (con imágenes) | Escoba ..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14" y="379898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63440" y="4771665"/>
            <a:ext cx="2081362" cy="2137674"/>
            <a:chOff x="63170" y="4521536"/>
            <a:chExt cx="2081362" cy="2137674"/>
          </a:xfrm>
        </p:grpSpPr>
        <p:sp>
          <p:nvSpPr>
            <p:cNvPr id="60" name="CuadroTexto 59"/>
            <p:cNvSpPr txBox="1">
              <a:spLocks noChangeArrowheads="1"/>
            </p:cNvSpPr>
            <p:nvPr/>
          </p:nvSpPr>
          <p:spPr bwMode="auto">
            <a:xfrm>
              <a:off x="63170" y="4521536"/>
              <a:ext cx="2081362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1400" b="1" dirty="0" smtClean="0"/>
                <a:t>Presiona las imágenes que comienzan con la vocal “E” y completa la nube</a:t>
              </a:r>
              <a:endParaRPr lang="es-MX" altLang="es-MX" sz="1400" b="1" dirty="0"/>
            </a:p>
            <a:p>
              <a:pPr eaLnBrk="1" hangingPunct="1"/>
              <a:endParaRPr lang="es-MX" altLang="es-MX" b="1" dirty="0"/>
            </a:p>
          </p:txBody>
        </p:sp>
        <p:sp>
          <p:nvSpPr>
            <p:cNvPr id="61" name="Rectángulo redondeado 60"/>
            <p:cNvSpPr/>
            <p:nvPr/>
          </p:nvSpPr>
          <p:spPr>
            <a:xfrm>
              <a:off x="563813" y="5700767"/>
              <a:ext cx="1080076" cy="83688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62" name="Picture 4" descr="El Dedo índice, Dedo, El Dedo De En Medio imagen png - imagen ...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687" y="5579210"/>
              <a:ext cx="852632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CuadroTexto 37"/>
          <p:cNvSpPr txBox="1"/>
          <p:nvPr/>
        </p:nvSpPr>
        <p:spPr>
          <a:xfrm>
            <a:off x="-325014" y="242476"/>
            <a:ext cx="1270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n w="12700">
                  <a:solidFill>
                    <a:schemeClr val="tx1"/>
                  </a:solidFill>
                </a:ln>
                <a:blipFill dpi="0" rotWithShape="1">
                  <a:blip r:embed="rId2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Selecciona las imágenes que inician con la vocal e</a:t>
            </a:r>
            <a:endParaRPr lang="es-MX" sz="3200" b="1" dirty="0">
              <a:ln w="12700">
                <a:solidFill>
                  <a:schemeClr val="tx1"/>
                </a:solidFill>
              </a:ln>
              <a:blipFill dpi="0" rotWithShape="1"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5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63198" y="1914911"/>
            <a:ext cx="609600" cy="609600"/>
          </a:xfrm>
          <a:prstGeom prst="rect">
            <a:avLst/>
          </a:prstGeom>
        </p:spPr>
      </p:pic>
      <p:pic>
        <p:nvPicPr>
          <p:cNvPr id="41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918610" y="3417590"/>
            <a:ext cx="609600" cy="609600"/>
          </a:xfrm>
          <a:prstGeom prst="rect">
            <a:avLst/>
          </a:prstGeom>
        </p:spPr>
      </p:pic>
      <p:pic>
        <p:nvPicPr>
          <p:cNvPr id="42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912001" y="5664160"/>
            <a:ext cx="609600" cy="609600"/>
          </a:xfrm>
          <a:prstGeom prst="rect">
            <a:avLst/>
          </a:prstGeom>
        </p:spPr>
      </p:pic>
      <p:pic>
        <p:nvPicPr>
          <p:cNvPr id="45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743934" y="5747019"/>
            <a:ext cx="609600" cy="609600"/>
          </a:xfrm>
          <a:prstGeom prst="rect">
            <a:avLst/>
          </a:prstGeom>
        </p:spPr>
      </p:pic>
      <p:pic>
        <p:nvPicPr>
          <p:cNvPr id="51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143076" y="5713447"/>
            <a:ext cx="609600" cy="609600"/>
          </a:xfrm>
          <a:prstGeom prst="rect">
            <a:avLst/>
          </a:prstGeom>
        </p:spPr>
      </p:pic>
      <p:pic>
        <p:nvPicPr>
          <p:cNvPr id="53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488600" y="4557834"/>
            <a:ext cx="609600" cy="609600"/>
          </a:xfrm>
          <a:prstGeom prst="rect">
            <a:avLst/>
          </a:prstGeom>
        </p:spPr>
      </p:pic>
      <p:pic>
        <p:nvPicPr>
          <p:cNvPr id="55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981455" y="3148987"/>
            <a:ext cx="609600" cy="609600"/>
          </a:xfrm>
          <a:prstGeom prst="rect">
            <a:avLst/>
          </a:prstGeom>
        </p:spPr>
      </p:pic>
      <p:pic>
        <p:nvPicPr>
          <p:cNvPr id="57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988541" y="3364351"/>
            <a:ext cx="609600" cy="609600"/>
          </a:xfrm>
          <a:prstGeom prst="rect">
            <a:avLst/>
          </a:prstGeom>
        </p:spPr>
      </p:pic>
      <p:pic>
        <p:nvPicPr>
          <p:cNvPr id="59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264134" y="1508400"/>
            <a:ext cx="609600" cy="609600"/>
          </a:xfrm>
          <a:prstGeom prst="rect">
            <a:avLst/>
          </a:prstGeom>
        </p:spPr>
      </p:pic>
      <p:pic>
        <p:nvPicPr>
          <p:cNvPr id="6" name="musica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82400" y="23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4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04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04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04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0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56061" showWhenStopped="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00050" y="271463"/>
            <a:ext cx="6186488" cy="630078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6" name="Grupo 5"/>
          <p:cNvGrpSpPr/>
          <p:nvPr/>
        </p:nvGrpSpPr>
        <p:grpSpPr>
          <a:xfrm>
            <a:off x="7243763" y="227218"/>
            <a:ext cx="4414837" cy="6300787"/>
            <a:chOff x="7243763" y="227218"/>
            <a:chExt cx="4414837" cy="6300787"/>
          </a:xfrm>
        </p:grpSpPr>
        <p:sp>
          <p:nvSpPr>
            <p:cNvPr id="3" name="Rectángulo 2"/>
            <p:cNvSpPr/>
            <p:nvPr/>
          </p:nvSpPr>
          <p:spPr>
            <a:xfrm>
              <a:off x="7243763" y="227218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243763" y="422956"/>
              <a:ext cx="4414837" cy="590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chemeClr val="tx1"/>
                  </a:solidFill>
                </a:rPr>
                <a:t>Palabras que </a:t>
              </a:r>
            </a:p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FINALIZAN</a:t>
              </a:r>
              <a:r>
                <a:rPr lang="es-MX" sz="7200" b="1" dirty="0" smtClean="0">
                  <a:solidFill>
                    <a:schemeClr val="tx1"/>
                  </a:solidFill>
                </a:rPr>
                <a:t> </a:t>
              </a:r>
              <a:endParaRPr lang="es-MX" sz="72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s-MX" sz="7200" b="1" dirty="0" smtClean="0">
                  <a:solidFill>
                    <a:schemeClr val="tx1"/>
                  </a:solidFill>
                </a:rPr>
                <a:t>con la vocal e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pic>
        <p:nvPicPr>
          <p:cNvPr id="8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21544" y="1346595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C:\Users\Cacoscout\Dropbox\Eduardo De Geyter D-12\Insignia Eduardo De Geyte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4" y="27145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59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tomat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Tomat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</p:grpSp>
      <p:sp>
        <p:nvSpPr>
          <p:cNvPr id="16" name="Rectángulo redondeado 15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CuadroTexto 17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3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24833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omate, El Jugo De Tomate, De Dibujos Animados imagen png - imagen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395" y="2266568"/>
            <a:ext cx="2881505" cy="288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8.2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3900" y="4744526"/>
            <a:ext cx="609600" cy="609600"/>
          </a:xfrm>
          <a:prstGeom prst="rect">
            <a:avLst/>
          </a:prstGeom>
        </p:spPr>
      </p:pic>
      <p:pic>
        <p:nvPicPr>
          <p:cNvPr id="11" name="Imagen 10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4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71949" y="227218"/>
            <a:ext cx="11186652" cy="63007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800" b="1" dirty="0" smtClean="0"/>
          </a:p>
          <a:p>
            <a:pPr algn="ctr"/>
            <a:endParaRPr lang="es-MX" sz="4800" b="1" dirty="0"/>
          </a:p>
          <a:p>
            <a:pPr algn="ctr"/>
            <a:endParaRPr lang="es-MX" sz="4800" b="1" dirty="0" smtClean="0"/>
          </a:p>
          <a:p>
            <a:pPr algn="ctr"/>
            <a:endParaRPr lang="es-MX" sz="4800" b="1" dirty="0"/>
          </a:p>
          <a:p>
            <a:pPr algn="ctr"/>
            <a:endParaRPr lang="es-MX" sz="4800" b="1" dirty="0" smtClean="0"/>
          </a:p>
          <a:p>
            <a:pPr algn="ctr"/>
            <a:endParaRPr lang="es-MX" sz="4800" b="1" dirty="0"/>
          </a:p>
        </p:txBody>
      </p:sp>
      <p:sp>
        <p:nvSpPr>
          <p:cNvPr id="2" name="Rectángulo 1"/>
          <p:cNvSpPr/>
          <p:nvPr/>
        </p:nvSpPr>
        <p:spPr>
          <a:xfrm>
            <a:off x="2174312" y="475790"/>
            <a:ext cx="77819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MX" sz="2400" b="1" dirty="0" smtClean="0"/>
              <a:t>Articulación</a:t>
            </a:r>
          </a:p>
          <a:p>
            <a:pPr algn="ctr"/>
            <a:r>
              <a:rPr lang="es-MX" altLang="es-MX" sz="2400" b="1" dirty="0" smtClean="0"/>
              <a:t>Conciencia Fonológica</a:t>
            </a:r>
          </a:p>
          <a:p>
            <a:pPr algn="ctr"/>
            <a:endParaRPr lang="es-MX" altLang="es-MX" sz="2400" b="1" dirty="0"/>
          </a:p>
          <a:p>
            <a:pPr algn="ctr"/>
            <a:r>
              <a:rPr lang="es-MX" altLang="es-MX" sz="2400" b="1" i="1" u="sng" dirty="0"/>
              <a:t>Objetivo a </a:t>
            </a:r>
            <a:r>
              <a:rPr lang="es-MX" altLang="es-MX" sz="2400" b="1" i="1" u="sng" dirty="0" smtClean="0"/>
              <a:t>trabajar</a:t>
            </a:r>
          </a:p>
          <a:p>
            <a:pPr algn="ctr"/>
            <a:r>
              <a:rPr lang="es-MX" altLang="es-MX" sz="2400" dirty="0" smtClean="0"/>
              <a:t>Articular fonema correctamente fonema /e/</a:t>
            </a:r>
            <a:endParaRPr lang="es-MX" altLang="es-MX" sz="2400" dirty="0"/>
          </a:p>
          <a:p>
            <a:pPr algn="ctr"/>
            <a:r>
              <a:rPr lang="es-MX" altLang="es-MX" sz="2400" dirty="0"/>
              <a:t>Identificar y expresar sonido </a:t>
            </a:r>
            <a:r>
              <a:rPr lang="es-MX" altLang="es-MX" sz="2400" dirty="0" smtClean="0"/>
              <a:t>inicial y final </a:t>
            </a:r>
            <a:r>
              <a:rPr lang="es-MX" altLang="es-MX" sz="2400" dirty="0"/>
              <a:t>vocálico</a:t>
            </a:r>
          </a:p>
          <a:p>
            <a:pPr algn="ctr"/>
            <a:endParaRPr lang="es-MX" altLang="es-MX" sz="2400" b="1" i="1" u="sng" dirty="0"/>
          </a:p>
          <a:p>
            <a:pPr algn="ctr"/>
            <a:r>
              <a:rPr lang="es-MX" altLang="es-MX" sz="2400" b="1" i="1" u="sng" dirty="0"/>
              <a:t>Objetivos complementarios</a:t>
            </a:r>
          </a:p>
          <a:p>
            <a:pPr algn="ctr"/>
            <a:r>
              <a:rPr lang="es-MX" altLang="es-MX" sz="2400" dirty="0"/>
              <a:t>Potenciar atención y concentración</a:t>
            </a:r>
          </a:p>
          <a:p>
            <a:pPr algn="ctr"/>
            <a:r>
              <a:rPr lang="es-MX" altLang="es-MX" sz="2400" dirty="0"/>
              <a:t>Comprender y seguir instrucciones</a:t>
            </a:r>
          </a:p>
          <a:p>
            <a:pPr algn="ctr"/>
            <a:r>
              <a:rPr lang="es-MX" altLang="es-MX" sz="2400" dirty="0"/>
              <a:t>Incrementar </a:t>
            </a:r>
            <a:r>
              <a:rPr lang="es-MX" altLang="es-MX" sz="2400" dirty="0" smtClean="0"/>
              <a:t>vocabulario</a:t>
            </a:r>
          </a:p>
          <a:p>
            <a:pPr algn="ctr"/>
            <a:r>
              <a:rPr lang="es-MX" altLang="es-MX" sz="2400" dirty="0" smtClean="0"/>
              <a:t>Articular correctamente fonema /e/ en forma aislada</a:t>
            </a:r>
          </a:p>
          <a:p>
            <a:pPr algn="ctr"/>
            <a:r>
              <a:rPr lang="es-MX" altLang="es-MX" sz="2400" dirty="0" smtClean="0"/>
              <a:t>Articular correctamente fonema /e/ en sílabas</a:t>
            </a:r>
          </a:p>
          <a:p>
            <a:pPr algn="ctr"/>
            <a:r>
              <a:rPr lang="es-MX" altLang="es-MX" sz="2400" dirty="0" smtClean="0"/>
              <a:t>Articular correctamente fonema /e/ en palabras</a:t>
            </a:r>
            <a:endParaRPr lang="es-MX" altLang="es-MX" sz="2400" dirty="0"/>
          </a:p>
          <a:p>
            <a:pPr algn="ctr"/>
            <a:r>
              <a:rPr lang="es-MX" altLang="es-MX" sz="2400" dirty="0" smtClean="0"/>
              <a:t>Potenciar </a:t>
            </a:r>
            <a:r>
              <a:rPr lang="es-MX" altLang="es-MX" sz="2400" dirty="0"/>
              <a:t>proceso de lectoescritura</a:t>
            </a:r>
          </a:p>
        </p:txBody>
      </p:sp>
      <p:pic>
        <p:nvPicPr>
          <p:cNvPr id="7" name="Imagen 6" descr="C:\Users\Cacoscout\Dropbox\Eduardo De Geyter D-12\Insignia Eduardo De Geyter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11" y="659904"/>
            <a:ext cx="824089" cy="11185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416EF2C-3389-4035-BE6F-34FA4BF486B4}"/>
              </a:ext>
            </a:extLst>
          </p:cNvPr>
          <p:cNvSpPr txBox="1"/>
          <p:nvPr/>
        </p:nvSpPr>
        <p:spPr>
          <a:xfrm>
            <a:off x="3638676" y="6179553"/>
            <a:ext cx="4671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/>
              <a:t>Programa de Integración Escolar 2020 – </a:t>
            </a:r>
            <a:r>
              <a:rPr lang="es-CL" sz="1200" b="1" dirty="0"/>
              <a:t>Fonoaudióloga Paula Correa F..</a:t>
            </a:r>
            <a:endParaRPr lang="es-CL" sz="1200" b="1" dirty="0"/>
          </a:p>
        </p:txBody>
      </p:sp>
    </p:spTree>
    <p:extLst>
      <p:ext uri="{BB962C8B-B14F-4D97-AF65-F5344CB8AC3E}">
        <p14:creationId xmlns:p14="http://schemas.microsoft.com/office/powerpoint/2010/main" val="383025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638448" y="5214939"/>
              <a:ext cx="3754044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diamant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550694" y="271463"/>
              <a:ext cx="392955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Diamant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5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17811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ibujo, Diamante, Libro Para Colorear imagen png - imagen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22670" r="28697"/>
          <a:stretch/>
        </p:blipFill>
        <p:spPr bwMode="auto">
          <a:xfrm>
            <a:off x="8014467" y="2514925"/>
            <a:ext cx="3137687" cy="283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8.2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7378" y="4744526"/>
            <a:ext cx="609600" cy="609600"/>
          </a:xfrm>
          <a:prstGeom prst="rect">
            <a:avLst/>
          </a:prstGeom>
        </p:spPr>
      </p:pic>
      <p:pic>
        <p:nvPicPr>
          <p:cNvPr id="11" name="Imagen 10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14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aceit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Aceit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26857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Banco de imágenes y signos.Comidas y bebidas-Ace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561" y="2182083"/>
            <a:ext cx="4381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8.35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2306" y="2537015"/>
            <a:ext cx="609600" cy="609600"/>
          </a:xfrm>
          <a:prstGeom prst="rect">
            <a:avLst/>
          </a:prstGeom>
        </p:spPr>
      </p:pic>
      <p:pic>
        <p:nvPicPr>
          <p:cNvPr id="12" name="Imagen 11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24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202118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alicat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Alicat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5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30368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lustración Gráfica De Un Alicate Ilustraciones Vectoriales, Clip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12" y="2312292"/>
            <a:ext cx="3165211" cy="316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8.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3079" y="2802650"/>
            <a:ext cx="609600" cy="609600"/>
          </a:xfrm>
          <a:prstGeom prst="rect">
            <a:avLst/>
          </a:prstGeom>
        </p:spPr>
      </p:pic>
      <p:pic>
        <p:nvPicPr>
          <p:cNvPr id="11" name="Imagen 10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398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2469"/>
            <a:chOff x="7243763" y="271463"/>
            <a:chExt cx="4414837" cy="6697219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68849" y="5212083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guant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Guant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5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24833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uante verde dibujos animados azul, guantes de dibujos animado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907" y="2362229"/>
            <a:ext cx="2684808" cy="307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8.4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3821" y="4265071"/>
            <a:ext cx="609600" cy="609600"/>
          </a:xfrm>
          <a:prstGeom prst="rect">
            <a:avLst/>
          </a:prstGeom>
        </p:spPr>
      </p:pic>
      <p:pic>
        <p:nvPicPr>
          <p:cNvPr id="11" name="Imagen 10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5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6252"/>
            <a:chOff x="7243763" y="271462"/>
            <a:chExt cx="4414837" cy="6709173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804166" y="5222082"/>
              <a:ext cx="3294024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lech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739873" y="271462"/>
              <a:ext cx="3422611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Lech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5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26857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aquete de leche y vaso Gratis Dibujos Animados Imágene｜Illustoon 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793" y="2204896"/>
            <a:ext cx="3394441" cy="339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8.5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3687" y="2354496"/>
            <a:ext cx="609600" cy="609600"/>
          </a:xfrm>
          <a:prstGeom prst="rect">
            <a:avLst/>
          </a:prstGeom>
        </p:spPr>
      </p:pic>
      <p:pic>
        <p:nvPicPr>
          <p:cNvPr id="12" name="Imagen 11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98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202118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bot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Bot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5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30368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arco, fotografía, bote de madera, dibujos animados png | PNGW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03" y="2116947"/>
            <a:ext cx="3989816" cy="34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9.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2237750"/>
            <a:ext cx="609600" cy="609600"/>
          </a:xfrm>
          <a:prstGeom prst="rect">
            <a:avLst/>
          </a:prstGeom>
        </p:spPr>
      </p:pic>
      <p:pic>
        <p:nvPicPr>
          <p:cNvPr id="12" name="Imagen 11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4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34871"/>
            <a:chOff x="7243763" y="271463"/>
            <a:chExt cx="4414837" cy="6700075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14939"/>
              <a:ext cx="309324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alc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Alc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5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26857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lustración De Dibujos Animados Lindo De Los Ciervos Ilustracione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866" y="2311179"/>
            <a:ext cx="2636890" cy="337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9.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2156" y="2931714"/>
            <a:ext cx="609600" cy="609600"/>
          </a:xfrm>
          <a:prstGeom prst="rect">
            <a:avLst/>
          </a:prstGeom>
        </p:spPr>
      </p:pic>
      <p:pic>
        <p:nvPicPr>
          <p:cNvPr id="12" name="Imagen 11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8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5201" y="1172250"/>
            <a:ext cx="4414837" cy="5652264"/>
            <a:chOff x="7243763" y="271463"/>
            <a:chExt cx="4414837" cy="6720756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812491" y="5235620"/>
              <a:ext cx="3395012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elefant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731375" y="300396"/>
              <a:ext cx="3557245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Elefant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5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26857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l Show De Chato y Cheto: Chiste de Elefan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240" y="2292325"/>
            <a:ext cx="3459339" cy="321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9.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0438" y="5078909"/>
            <a:ext cx="609600" cy="609600"/>
          </a:xfrm>
          <a:prstGeom prst="rect">
            <a:avLst/>
          </a:prstGeom>
        </p:spPr>
      </p:pic>
      <p:pic>
        <p:nvPicPr>
          <p:cNvPr id="11" name="Imagen 10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8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5201" y="1172250"/>
            <a:ext cx="4414837" cy="5569349"/>
            <a:chOff x="7243763" y="271463"/>
            <a:chExt cx="4414837" cy="6622167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810591" y="5137031"/>
              <a:ext cx="3409761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estuch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Estuch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5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26857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ibujo de Estuche infantil pintado por en Dibujos.net el día 01-03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997" y="2109006"/>
            <a:ext cx="4373041" cy="34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9.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0942" y="2508356"/>
            <a:ext cx="609600" cy="609600"/>
          </a:xfrm>
          <a:prstGeom prst="rect">
            <a:avLst/>
          </a:prstGeom>
        </p:spPr>
      </p:pic>
      <p:pic>
        <p:nvPicPr>
          <p:cNvPr id="11" name="Imagen 10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4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61417"/>
            <a:chOff x="7243763" y="271463"/>
            <a:chExt cx="4414837" cy="6731639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04556" y="5246503"/>
              <a:ext cx="3354366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enchuf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04556" y="271463"/>
              <a:ext cx="3221833" cy="17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dirty="0" smtClean="0"/>
                <a:t>Enchuf</a:t>
              </a:r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final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26857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sultado de imagen de dibujo enchufe facil | Imagenes de dibujo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645" y="2822194"/>
            <a:ext cx="4082745" cy="215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9.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8233" y="4771072"/>
            <a:ext cx="609600" cy="609600"/>
          </a:xfrm>
          <a:prstGeom prst="rect">
            <a:avLst/>
          </a:prstGeom>
        </p:spPr>
      </p:pic>
      <p:pic>
        <p:nvPicPr>
          <p:cNvPr id="12" name="Imagen 11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0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00050" y="271463"/>
            <a:ext cx="6186488" cy="630078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8" name="Grupo 7"/>
          <p:cNvGrpSpPr/>
          <p:nvPr/>
        </p:nvGrpSpPr>
        <p:grpSpPr>
          <a:xfrm>
            <a:off x="7286625" y="271462"/>
            <a:ext cx="4414837" cy="6300787"/>
            <a:chOff x="7243763" y="106522"/>
            <a:chExt cx="4414837" cy="6300787"/>
          </a:xfrm>
        </p:grpSpPr>
        <p:sp>
          <p:nvSpPr>
            <p:cNvPr id="4" name="Rectángulo 3"/>
            <p:cNvSpPr/>
            <p:nvPr/>
          </p:nvSpPr>
          <p:spPr>
            <a:xfrm>
              <a:off x="7243763" y="106522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7243763" y="271463"/>
              <a:ext cx="441483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 smtClean="0">
                  <a:solidFill>
                    <a:schemeClr val="tx1"/>
                  </a:solidFill>
                </a:rPr>
                <a:t>Sigue los siguientes pasos:</a:t>
              </a:r>
            </a:p>
            <a:p>
              <a:pPr algn="ctr"/>
              <a:r>
                <a:rPr lang="es-MX" sz="2400" dirty="0" smtClean="0"/>
                <a:t>Mantén los labios y dientes ligeramente separados como si fueses a sonreír.</a:t>
              </a:r>
            </a:p>
            <a:p>
              <a:pPr algn="ctr"/>
              <a:r>
                <a:rPr lang="es-MX" sz="2400" dirty="0" smtClean="0"/>
                <a:t>Finalmente, inspira y bota todo el aire produciendo una /e/.</a:t>
              </a:r>
            </a:p>
            <a:p>
              <a:pPr algn="ctr"/>
              <a:endParaRPr lang="es-MX" sz="2400" dirty="0"/>
            </a:p>
            <a:p>
              <a:pPr algn="ctr"/>
              <a:r>
                <a:rPr lang="es-MX" sz="2400" dirty="0" smtClean="0">
                  <a:solidFill>
                    <a:schemeClr val="tx1"/>
                  </a:solidFill>
                </a:rPr>
                <a:t>Presiona al niño y escucha como grita</a:t>
              </a:r>
            </a:p>
            <a:p>
              <a:pPr algn="ctr"/>
              <a:r>
                <a:rPr lang="es-MX" sz="2400" dirty="0" smtClean="0">
                  <a:solidFill>
                    <a:schemeClr val="tx1"/>
                  </a:solidFill>
                </a:rPr>
                <a:t>/</a:t>
              </a:r>
              <a:r>
                <a:rPr lang="es-MX" sz="2400" dirty="0" err="1" smtClean="0">
                  <a:solidFill>
                    <a:schemeClr val="tx1"/>
                  </a:solidFill>
                </a:rPr>
                <a:t>eeeeeeeee</a:t>
              </a:r>
              <a:r>
                <a:rPr lang="es-MX" sz="2400" dirty="0" smtClean="0">
                  <a:solidFill>
                    <a:schemeClr val="tx1"/>
                  </a:solidFill>
                </a:rPr>
                <a:t>/ </a:t>
              </a:r>
              <a:endParaRPr lang="es-MX" sz="24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2" descr="Un niño gritando | Vector Premiu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585" r="98562">
                          <a14:foregroundMark x1="46166" y1="46326" x2="50639" y2="48722"/>
                          <a14:foregroundMark x1="53035" y1="39457" x2="50000" y2="39936"/>
                          <a14:foregroundMark x1="98562" y1="36102" x2="98562" y2="361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095" y="4057115"/>
              <a:ext cx="2170171" cy="217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21544" y="1346594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WhatsApp Audio 2020-05-23 at 14.02.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7709" y="4697540"/>
            <a:ext cx="609600" cy="609600"/>
          </a:xfrm>
          <a:prstGeom prst="rect">
            <a:avLst/>
          </a:prstGeom>
        </p:spPr>
      </p:pic>
      <p:pic>
        <p:nvPicPr>
          <p:cNvPr id="9" name="Imagen 8" descr="C:\Users\Cacoscout\Dropbox\Eduardo De Geyter D-12\Insignia Eduardo De Geyter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4" y="27145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13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be 1"/>
          <p:cNvSpPr/>
          <p:nvPr/>
        </p:nvSpPr>
        <p:spPr>
          <a:xfrm>
            <a:off x="3329566" y="1020767"/>
            <a:ext cx="5400000" cy="46800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10644188" y="8001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026" name="Picture 2" descr="viajes,dibujos,avion azul,vacaciones,avión de aire,animados,ilustración,volar en avion,avión de dibujos animados,volando,avión de juguete para niños,ilustracion de avion,avión,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140" y="160203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beja feliz de dibujos animados aislado sobre fondo blanco Vector Premi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775" y="1245330"/>
            <a:ext cx="126307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A CASA - Laura Guaya - Picasa Web Album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6" y="3301698"/>
            <a:ext cx="149494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nillo De Oro Del Estilo De La Historieta Con El Diamante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653" y="4107498"/>
            <a:ext cx="134676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n De Una Unicornio Animada , Free Transparent Clipart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645" y="5460650"/>
            <a:ext cx="147440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Gif niño findeisen grupo de gestión de la riqueza, llc, arcoiris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197" y="2768646"/>
            <a:ext cx="212210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arros | Fiesta de coche, Autos infantiles, Cumpleaños de coche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141" y="1920767"/>
            <a:ext cx="1439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Olla grande Gratis Dibujos Animados Imágene｜Illustoon E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92" y="438576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8" descr="Ardilla De Dibujos Animados Sosteniendo Tuerca | Ilustración de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2" y="4072990"/>
            <a:ext cx="116615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Ilustración de Dibujos Animados Niño Indio Indio Americano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5" y="779711"/>
            <a:ext cx="133312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Imágenes Prediseñadas Vector de brillante número uno | Vectores de ...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430" y="5465712"/>
            <a:ext cx="66126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63440" y="4771665"/>
            <a:ext cx="2081362" cy="2137674"/>
            <a:chOff x="63170" y="4521536"/>
            <a:chExt cx="2081362" cy="2137674"/>
          </a:xfrm>
        </p:grpSpPr>
        <p:sp>
          <p:nvSpPr>
            <p:cNvPr id="60" name="CuadroTexto 59"/>
            <p:cNvSpPr txBox="1">
              <a:spLocks noChangeArrowheads="1"/>
            </p:cNvSpPr>
            <p:nvPr/>
          </p:nvSpPr>
          <p:spPr bwMode="auto">
            <a:xfrm>
              <a:off x="63170" y="4521536"/>
              <a:ext cx="2081362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sz="1400" b="1" dirty="0" smtClean="0"/>
                <a:t>Presiona las imágenes que finalizan con la vocal “E” y completa la nube</a:t>
              </a:r>
              <a:endParaRPr lang="es-MX" altLang="es-MX" sz="1400" b="1" dirty="0"/>
            </a:p>
            <a:p>
              <a:pPr eaLnBrk="1" hangingPunct="1"/>
              <a:endParaRPr lang="es-MX" altLang="es-MX" b="1" dirty="0"/>
            </a:p>
          </p:txBody>
        </p:sp>
        <p:sp>
          <p:nvSpPr>
            <p:cNvPr id="61" name="Rectángulo redondeado 60"/>
            <p:cNvSpPr/>
            <p:nvPr/>
          </p:nvSpPr>
          <p:spPr>
            <a:xfrm>
              <a:off x="563813" y="5700767"/>
              <a:ext cx="1080076" cy="83688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62" name="Picture 4" descr="El Dedo índice, Dedo, El Dedo De En Medio imagen png - imagen ...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687" y="5579210"/>
              <a:ext cx="852632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CuadroTexto 37"/>
          <p:cNvSpPr txBox="1"/>
          <p:nvPr/>
        </p:nvSpPr>
        <p:spPr>
          <a:xfrm>
            <a:off x="-325014" y="242476"/>
            <a:ext cx="1270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n w="12700">
                  <a:solidFill>
                    <a:schemeClr val="tx1"/>
                  </a:solidFill>
                </a:ln>
                <a:blipFill dpi="0" rotWithShape="1"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Selecciona las imágenes que finalizan con la vocal e</a:t>
            </a:r>
            <a:endParaRPr lang="es-MX" sz="3200" b="1" dirty="0">
              <a:ln w="12700">
                <a:solidFill>
                  <a:schemeClr val="tx1"/>
                </a:solidFill>
              </a:ln>
              <a:blipFill dpi="0"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39" name="alce afuera" descr="Ilustración De Dibujos Animados Lindo De Los Ciervos Ilustraciones ...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265" y="4988880"/>
            <a:ext cx="1398987" cy="178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alce nube" descr="Ilustración De Dibujos Animados Lindo De Los Ciervos Ilustraciones ...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072" y="1939592"/>
            <a:ext cx="1398987" cy="178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ote nube" descr="Barco, fotografía, bote de madera, dibujos animados png | PNGWi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845" y="1373704"/>
            <a:ext cx="1791577" cy="155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bote afuera" descr="Barco, fotografía, bote de madera, dibujos animados png | PNGWi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41" y="5563372"/>
            <a:ext cx="1791577" cy="155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leche afuera" descr="Paquete de leche y vaso Gratis Dibujos Animados Imágene｜Illustoon E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907" y="5350193"/>
            <a:ext cx="1463613" cy="14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leche nube" descr="Paquete de leche y vaso Gratis Dibujos Animados Imágene｜Illustoon E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25" y="3482404"/>
            <a:ext cx="1463613" cy="14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guante nube" descr="Guante verde dibujos animados azul, guantes de dibujos animados ...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07" y="2759111"/>
            <a:ext cx="1282194" cy="14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guante afuera" descr="Guante verde dibujos animados azul, guantes de dibujos animados ...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693" y="5115375"/>
            <a:ext cx="1282194" cy="14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alicate nube" descr="Ilustración Gráfica De Un Alicate Ilustraciones Vectoriales, Clip ..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807" y="3621552"/>
            <a:ext cx="1230636" cy="12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aceite nube" descr="Banco de imágenes y signos.Comidas y bebidas-Aceit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17" y="1332999"/>
            <a:ext cx="1751665" cy="137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aceite afuera" descr="Banco de imágenes y signos.Comidas y bebidas-Aceit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983" y="1677710"/>
            <a:ext cx="1751665" cy="137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alicate afuera" descr="Ilustración Gráfica De Un Alicate Ilustraciones Vectoriales, Clip ..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950" y="1263297"/>
            <a:ext cx="1230636" cy="12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diamante nube" descr="Dibujo, Diamante, Libro Para Colorear imagen png - imagen ..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22670" r="28697"/>
          <a:stretch/>
        </p:blipFill>
        <p:spPr bwMode="auto">
          <a:xfrm>
            <a:off x="7346045" y="2673480"/>
            <a:ext cx="1070170" cy="9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diamante afuera" descr="Dibujo, Diamante, Libro Para Colorear imagen png - imagen ..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22670" r="28697"/>
          <a:stretch/>
        </p:blipFill>
        <p:spPr bwMode="auto">
          <a:xfrm>
            <a:off x="10911779" y="3665512"/>
            <a:ext cx="1070170" cy="9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tomante nube" descr="Tomate, El Jugo De Tomate, De Dibujos Animados imagen png - imagen ...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336" y="3971257"/>
            <a:ext cx="1224667" cy="12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tomate afuera" descr="Tomate, El Jugo De Tomate, De Dibujos Animados imagen png - imagen ...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635" y="2911271"/>
            <a:ext cx="1224667" cy="12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95816" y="2094268"/>
            <a:ext cx="609600" cy="609600"/>
          </a:xfrm>
          <a:prstGeom prst="rect">
            <a:avLst/>
          </a:prstGeom>
        </p:spPr>
      </p:pic>
      <p:pic>
        <p:nvPicPr>
          <p:cNvPr id="69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928777" y="3379205"/>
            <a:ext cx="609600" cy="609600"/>
          </a:xfrm>
          <a:prstGeom prst="rect">
            <a:avLst/>
          </a:prstGeom>
        </p:spPr>
      </p:pic>
      <p:pic>
        <p:nvPicPr>
          <p:cNvPr id="70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096273" y="5700767"/>
            <a:ext cx="609600" cy="609600"/>
          </a:xfrm>
          <a:prstGeom prst="rect">
            <a:avLst/>
          </a:prstGeom>
        </p:spPr>
      </p:pic>
      <p:pic>
        <p:nvPicPr>
          <p:cNvPr id="71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084443" y="6129406"/>
            <a:ext cx="609600" cy="609600"/>
          </a:xfrm>
          <a:prstGeom prst="rect">
            <a:avLst/>
          </a:prstGeom>
        </p:spPr>
      </p:pic>
      <p:pic>
        <p:nvPicPr>
          <p:cNvPr id="72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666364" y="5608615"/>
            <a:ext cx="609600" cy="609600"/>
          </a:xfrm>
          <a:prstGeom prst="rect">
            <a:avLst/>
          </a:prstGeom>
        </p:spPr>
      </p:pic>
      <p:pic>
        <p:nvPicPr>
          <p:cNvPr id="73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042192" y="5758605"/>
            <a:ext cx="609600" cy="609600"/>
          </a:xfrm>
          <a:prstGeom prst="rect">
            <a:avLst/>
          </a:prstGeom>
        </p:spPr>
      </p:pic>
      <p:pic>
        <p:nvPicPr>
          <p:cNvPr id="74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28284" y="3932070"/>
            <a:ext cx="609600" cy="609600"/>
          </a:xfrm>
          <a:prstGeom prst="rect">
            <a:avLst/>
          </a:prstGeom>
        </p:spPr>
      </p:pic>
      <p:pic>
        <p:nvPicPr>
          <p:cNvPr id="75" name="Efecto de sonido respuesta correcta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255447" y="1543050"/>
            <a:ext cx="609600" cy="609600"/>
          </a:xfrm>
          <a:prstGeom prst="rect">
            <a:avLst/>
          </a:prstGeom>
        </p:spPr>
      </p:pic>
      <p:pic>
        <p:nvPicPr>
          <p:cNvPr id="44" name="musica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82400" y="23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56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4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48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4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48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048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048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048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56061" showWhenStopped="0">
                <p:cTn id="8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7885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514975" y="1866249"/>
            <a:ext cx="62975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38100">
                  <a:solidFill>
                    <a:schemeClr val="tx1"/>
                  </a:solidFill>
                </a:ln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Completaste el juego</a:t>
            </a:r>
          </a:p>
          <a:p>
            <a:pPr algn="ctr"/>
            <a:r>
              <a:rPr lang="es-MX" sz="6600" b="1" dirty="0" smtClean="0">
                <a:ln w="38100">
                  <a:solidFill>
                    <a:schemeClr val="tx1"/>
                  </a:solidFill>
                </a:ln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Felicidades</a:t>
            </a:r>
            <a:endParaRPr lang="es-MX" sz="6600" b="1" dirty="0">
              <a:ln w="38100">
                <a:solidFill>
                  <a:schemeClr val="tx1"/>
                </a:solidFill>
              </a:ln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2" name="Niños Celebrando Algarabia - Efecto de Sonido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609600"/>
            <a:ext cx="609600" cy="609600"/>
          </a:xfrm>
          <a:prstGeom prst="rect">
            <a:avLst/>
          </a:prstGeom>
        </p:spPr>
      </p:pic>
      <p:pic>
        <p:nvPicPr>
          <p:cNvPr id="7" name="Imagen 6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11" y="659904"/>
            <a:ext cx="824089" cy="11185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416EF2C-3389-4035-BE6F-34FA4BF486B4}"/>
              </a:ext>
            </a:extLst>
          </p:cNvPr>
          <p:cNvSpPr txBox="1"/>
          <p:nvPr/>
        </p:nvSpPr>
        <p:spPr>
          <a:xfrm>
            <a:off x="3410076" y="142219"/>
            <a:ext cx="4671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/>
              <a:t>Programa de Integración Escolar 2020 – </a:t>
            </a:r>
            <a:r>
              <a:rPr lang="es-CL" sz="1200" b="1" dirty="0"/>
              <a:t>Fonoaudióloga Paula Correa F..</a:t>
            </a:r>
            <a:endParaRPr lang="es-CL" sz="1200" b="1" dirty="0"/>
          </a:p>
        </p:txBody>
      </p:sp>
    </p:spTree>
    <p:extLst>
      <p:ext uri="{BB962C8B-B14F-4D97-AF65-F5344CB8AC3E}">
        <p14:creationId xmlns:p14="http://schemas.microsoft.com/office/powerpoint/2010/main" val="5335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="" xmlns:a16="http://schemas.microsoft.com/office/drawing/2014/main" id="{3BDBA6FB-C132-4C9F-BF31-8E7DEDB894AE}"/>
              </a:ext>
            </a:extLst>
          </p:cNvPr>
          <p:cNvSpPr/>
          <p:nvPr/>
        </p:nvSpPr>
        <p:spPr>
          <a:xfrm>
            <a:off x="2240865" y="515779"/>
            <a:ext cx="7533249" cy="5655326"/>
          </a:xfrm>
          <a:prstGeom prst="round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 sz="1350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="" xmlns:a16="http://schemas.microsoft.com/office/drawing/2014/main" id="{87F55721-5D5A-4140-B48B-A26BB83C57AB}"/>
              </a:ext>
            </a:extLst>
          </p:cNvPr>
          <p:cNvSpPr/>
          <p:nvPr/>
        </p:nvSpPr>
        <p:spPr>
          <a:xfrm>
            <a:off x="2728091" y="2065283"/>
            <a:ext cx="6551282" cy="2128346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84854877">
                  <a:custGeom>
                    <a:avLst/>
                    <a:gdLst>
                      <a:gd name="connsiteX0" fmla="*/ 0 w 4000739"/>
                      <a:gd name="connsiteY0" fmla="*/ 332413 h 1994436"/>
                      <a:gd name="connsiteX1" fmla="*/ 332413 w 4000739"/>
                      <a:gd name="connsiteY1" fmla="*/ 0 h 1994436"/>
                      <a:gd name="connsiteX2" fmla="*/ 888399 w 4000739"/>
                      <a:gd name="connsiteY2" fmla="*/ 0 h 1994436"/>
                      <a:gd name="connsiteX3" fmla="*/ 1444384 w 4000739"/>
                      <a:gd name="connsiteY3" fmla="*/ 0 h 1994436"/>
                      <a:gd name="connsiteX4" fmla="*/ 1900292 w 4000739"/>
                      <a:gd name="connsiteY4" fmla="*/ 0 h 1994436"/>
                      <a:gd name="connsiteX5" fmla="*/ 2456278 w 4000739"/>
                      <a:gd name="connsiteY5" fmla="*/ 0 h 1994436"/>
                      <a:gd name="connsiteX6" fmla="*/ 3045622 w 4000739"/>
                      <a:gd name="connsiteY6" fmla="*/ 0 h 1994436"/>
                      <a:gd name="connsiteX7" fmla="*/ 3668326 w 4000739"/>
                      <a:gd name="connsiteY7" fmla="*/ 0 h 1994436"/>
                      <a:gd name="connsiteX8" fmla="*/ 4000739 w 4000739"/>
                      <a:gd name="connsiteY8" fmla="*/ 332413 h 1994436"/>
                      <a:gd name="connsiteX9" fmla="*/ 4000739 w 4000739"/>
                      <a:gd name="connsiteY9" fmla="*/ 735728 h 1994436"/>
                      <a:gd name="connsiteX10" fmla="*/ 4000739 w 4000739"/>
                      <a:gd name="connsiteY10" fmla="*/ 1152339 h 1994436"/>
                      <a:gd name="connsiteX11" fmla="*/ 4000739 w 4000739"/>
                      <a:gd name="connsiteY11" fmla="*/ 1662023 h 1994436"/>
                      <a:gd name="connsiteX12" fmla="*/ 3668326 w 4000739"/>
                      <a:gd name="connsiteY12" fmla="*/ 1994436 h 1994436"/>
                      <a:gd name="connsiteX13" fmla="*/ 3145700 w 4000739"/>
                      <a:gd name="connsiteY13" fmla="*/ 1994436 h 1994436"/>
                      <a:gd name="connsiteX14" fmla="*/ 2623073 w 4000739"/>
                      <a:gd name="connsiteY14" fmla="*/ 1994436 h 1994436"/>
                      <a:gd name="connsiteX15" fmla="*/ 2100447 w 4000739"/>
                      <a:gd name="connsiteY15" fmla="*/ 1994436 h 1994436"/>
                      <a:gd name="connsiteX16" fmla="*/ 1611180 w 4000739"/>
                      <a:gd name="connsiteY16" fmla="*/ 1994436 h 1994436"/>
                      <a:gd name="connsiteX17" fmla="*/ 1088553 w 4000739"/>
                      <a:gd name="connsiteY17" fmla="*/ 1994436 h 1994436"/>
                      <a:gd name="connsiteX18" fmla="*/ 332413 w 4000739"/>
                      <a:gd name="connsiteY18" fmla="*/ 1994436 h 1994436"/>
                      <a:gd name="connsiteX19" fmla="*/ 0 w 4000739"/>
                      <a:gd name="connsiteY19" fmla="*/ 1662023 h 1994436"/>
                      <a:gd name="connsiteX20" fmla="*/ 0 w 4000739"/>
                      <a:gd name="connsiteY20" fmla="*/ 1205524 h 1994436"/>
                      <a:gd name="connsiteX21" fmla="*/ 0 w 4000739"/>
                      <a:gd name="connsiteY21" fmla="*/ 802209 h 1994436"/>
                      <a:gd name="connsiteX22" fmla="*/ 0 w 4000739"/>
                      <a:gd name="connsiteY22" fmla="*/ 332413 h 199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000739" h="1994436" extrusionOk="0">
                        <a:moveTo>
                          <a:pt x="0" y="332413"/>
                        </a:moveTo>
                        <a:cubicBezTo>
                          <a:pt x="-30535" y="126145"/>
                          <a:pt x="134327" y="-18101"/>
                          <a:pt x="332413" y="0"/>
                        </a:cubicBezTo>
                        <a:cubicBezTo>
                          <a:pt x="511241" y="-18544"/>
                          <a:pt x="644280" y="31391"/>
                          <a:pt x="888399" y="0"/>
                        </a:cubicBezTo>
                        <a:cubicBezTo>
                          <a:pt x="1132518" y="-31391"/>
                          <a:pt x="1193899" y="51473"/>
                          <a:pt x="1444384" y="0"/>
                        </a:cubicBezTo>
                        <a:cubicBezTo>
                          <a:pt x="1694869" y="-51473"/>
                          <a:pt x="1699218" y="28378"/>
                          <a:pt x="1900292" y="0"/>
                        </a:cubicBezTo>
                        <a:cubicBezTo>
                          <a:pt x="2101366" y="-28378"/>
                          <a:pt x="2209191" y="136"/>
                          <a:pt x="2456278" y="0"/>
                        </a:cubicBezTo>
                        <a:cubicBezTo>
                          <a:pt x="2703365" y="-136"/>
                          <a:pt x="2802326" y="40970"/>
                          <a:pt x="3045622" y="0"/>
                        </a:cubicBezTo>
                        <a:cubicBezTo>
                          <a:pt x="3288918" y="-40970"/>
                          <a:pt x="3465992" y="7055"/>
                          <a:pt x="3668326" y="0"/>
                        </a:cubicBezTo>
                        <a:cubicBezTo>
                          <a:pt x="3836925" y="49295"/>
                          <a:pt x="3995470" y="158191"/>
                          <a:pt x="4000739" y="332413"/>
                        </a:cubicBezTo>
                        <a:cubicBezTo>
                          <a:pt x="4016487" y="487334"/>
                          <a:pt x="3986579" y="591520"/>
                          <a:pt x="4000739" y="735728"/>
                        </a:cubicBezTo>
                        <a:cubicBezTo>
                          <a:pt x="4014899" y="879936"/>
                          <a:pt x="3976943" y="984569"/>
                          <a:pt x="4000739" y="1152339"/>
                        </a:cubicBezTo>
                        <a:cubicBezTo>
                          <a:pt x="4024535" y="1320109"/>
                          <a:pt x="3987892" y="1421172"/>
                          <a:pt x="4000739" y="1662023"/>
                        </a:cubicBezTo>
                        <a:cubicBezTo>
                          <a:pt x="4015500" y="1824876"/>
                          <a:pt x="3828945" y="2013041"/>
                          <a:pt x="3668326" y="1994436"/>
                        </a:cubicBezTo>
                        <a:cubicBezTo>
                          <a:pt x="3419454" y="2050094"/>
                          <a:pt x="3355052" y="1933704"/>
                          <a:pt x="3145700" y="1994436"/>
                        </a:cubicBezTo>
                        <a:cubicBezTo>
                          <a:pt x="2936348" y="2055168"/>
                          <a:pt x="2854931" y="1963294"/>
                          <a:pt x="2623073" y="1994436"/>
                        </a:cubicBezTo>
                        <a:cubicBezTo>
                          <a:pt x="2391215" y="2025578"/>
                          <a:pt x="2291990" y="1958768"/>
                          <a:pt x="2100447" y="1994436"/>
                        </a:cubicBezTo>
                        <a:cubicBezTo>
                          <a:pt x="1908904" y="2030104"/>
                          <a:pt x="1735028" y="1988645"/>
                          <a:pt x="1611180" y="1994436"/>
                        </a:cubicBezTo>
                        <a:cubicBezTo>
                          <a:pt x="1487332" y="2000227"/>
                          <a:pt x="1200857" y="1985951"/>
                          <a:pt x="1088553" y="1994436"/>
                        </a:cubicBezTo>
                        <a:cubicBezTo>
                          <a:pt x="976249" y="2002921"/>
                          <a:pt x="623979" y="1957056"/>
                          <a:pt x="332413" y="1994436"/>
                        </a:cubicBezTo>
                        <a:cubicBezTo>
                          <a:pt x="180447" y="1989778"/>
                          <a:pt x="635" y="1821661"/>
                          <a:pt x="0" y="1662023"/>
                        </a:cubicBezTo>
                        <a:cubicBezTo>
                          <a:pt x="-13432" y="1448171"/>
                          <a:pt x="36911" y="1305603"/>
                          <a:pt x="0" y="1205524"/>
                        </a:cubicBezTo>
                        <a:cubicBezTo>
                          <a:pt x="-36911" y="1105445"/>
                          <a:pt x="24521" y="941883"/>
                          <a:pt x="0" y="802209"/>
                        </a:cubicBezTo>
                        <a:cubicBezTo>
                          <a:pt x="-24521" y="662536"/>
                          <a:pt x="28958" y="498572"/>
                          <a:pt x="0" y="33241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AutoShape 2" descr="Resultado de imagen de colegio santa catalina labour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" name="AutoShape 4" descr="Resultado de imagen de colegio santa catalina labour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4" name="AutoShape 6" descr="Resultado de imagen de colegio santa catalina laboure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5" name="14 CuadroTexto"/>
          <p:cNvSpPr txBox="1"/>
          <p:nvPr/>
        </p:nvSpPr>
        <p:spPr>
          <a:xfrm>
            <a:off x="3068121" y="3343443"/>
            <a:ext cx="605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accent1"/>
                </a:solidFill>
              </a:rPr>
              <a:t>Paula.correa@colegio-eduardodegeyter.cl</a:t>
            </a:r>
            <a:endParaRPr lang="es-CL" sz="2400" dirty="0">
              <a:solidFill>
                <a:schemeClr val="accent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4416EF2C-3389-4035-BE6F-34FA4BF486B4}"/>
              </a:ext>
            </a:extLst>
          </p:cNvPr>
          <p:cNvSpPr txBox="1"/>
          <p:nvPr/>
        </p:nvSpPr>
        <p:spPr>
          <a:xfrm>
            <a:off x="3740276" y="828019"/>
            <a:ext cx="4671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b="1" dirty="0"/>
              <a:t>Programa de Integración Escolar 2020 – </a:t>
            </a:r>
            <a:r>
              <a:rPr lang="es-CL" sz="1200" b="1" dirty="0"/>
              <a:t>Fonoaudióloga Paula Correa F..</a:t>
            </a:r>
            <a:endParaRPr lang="es-CL" sz="1200" b="1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="" xmlns:a16="http://schemas.microsoft.com/office/drawing/2014/main" id="{238C4FEA-D4EE-42CF-9925-ACEECEF13289}"/>
              </a:ext>
            </a:extLst>
          </p:cNvPr>
          <p:cNvSpPr/>
          <p:nvPr/>
        </p:nvSpPr>
        <p:spPr>
          <a:xfrm>
            <a:off x="3602488" y="2988028"/>
            <a:ext cx="2240671" cy="30162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Dudas y Consultas</a:t>
            </a:r>
          </a:p>
        </p:txBody>
      </p:sp>
      <p:pic>
        <p:nvPicPr>
          <p:cNvPr id="7" name="Picture 2" descr="Icono Correo Electrónico Azul PNG transparente - StickPNG">
            <a:extLst>
              <a:ext uri="{FF2B5EF4-FFF2-40B4-BE49-F238E27FC236}">
                <a16:creationId xmlns="" xmlns:a16="http://schemas.microsoft.com/office/drawing/2014/main" id="{15A2CCCA-39D3-4AD1-9714-3B1C1B401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64" y="4364745"/>
            <a:ext cx="1338470" cy="133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 descr="C:\Users\Cacoscout\Dropbox\Eduardo De Geyter D-12\Insignia Eduardo De Geyte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3" y="1568964"/>
            <a:ext cx="716845" cy="88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922" l="10000" r="90000"/>
                    </a14:imgEffect>
                  </a14:imgLayer>
                </a14:imgProps>
              </a:ext>
            </a:extLst>
          </a:blip>
          <a:srcRect l="5283" t="7616"/>
          <a:stretch/>
        </p:blipFill>
        <p:spPr>
          <a:xfrm>
            <a:off x="0" y="2918697"/>
            <a:ext cx="2366348" cy="30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3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trella de 24 puntas 2"/>
          <p:cNvSpPr/>
          <p:nvPr/>
        </p:nvSpPr>
        <p:spPr>
          <a:xfrm>
            <a:off x="614363" y="157162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Le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0" name="Estrella de 24 puntas 9"/>
          <p:cNvSpPr/>
          <p:nvPr/>
        </p:nvSpPr>
        <p:spPr>
          <a:xfrm>
            <a:off x="9205709" y="420787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Fe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1" name="Estrella de 24 puntas 10"/>
          <p:cNvSpPr/>
          <p:nvPr/>
        </p:nvSpPr>
        <p:spPr>
          <a:xfrm>
            <a:off x="6733970" y="187642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>
                <a:solidFill>
                  <a:schemeClr val="tx1"/>
                </a:solidFill>
              </a:rPr>
              <a:t>N</a:t>
            </a:r>
            <a:r>
              <a:rPr lang="es-MX" sz="5400" b="1" dirty="0" smtClean="0">
                <a:solidFill>
                  <a:schemeClr val="tx1"/>
                </a:solidFill>
              </a:rPr>
              <a:t>e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2" name="Estrella de 24 puntas 11"/>
          <p:cNvSpPr/>
          <p:nvPr/>
        </p:nvSpPr>
        <p:spPr>
          <a:xfrm>
            <a:off x="3069432" y="403642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Pe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3" name="Estrella de 24 puntas 12"/>
          <p:cNvSpPr/>
          <p:nvPr/>
        </p:nvSpPr>
        <p:spPr>
          <a:xfrm>
            <a:off x="309563" y="4576761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De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4" name="Estrella de 24 puntas 13"/>
          <p:cNvSpPr/>
          <p:nvPr/>
        </p:nvSpPr>
        <p:spPr>
          <a:xfrm>
            <a:off x="6134101" y="4576761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15" name="Estrella de 24 puntas 14"/>
          <p:cNvSpPr/>
          <p:nvPr/>
        </p:nvSpPr>
        <p:spPr>
          <a:xfrm>
            <a:off x="9658351" y="1148641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Se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6" name="Estrella de 24 puntas 15"/>
          <p:cNvSpPr/>
          <p:nvPr/>
        </p:nvSpPr>
        <p:spPr>
          <a:xfrm>
            <a:off x="3821701" y="1571624"/>
            <a:ext cx="2160000" cy="2160000"/>
          </a:xfrm>
          <a:prstGeom prst="star24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 smtClean="0">
                <a:solidFill>
                  <a:schemeClr val="tx1"/>
                </a:solidFill>
              </a:rPr>
              <a:t>Be</a:t>
            </a:r>
            <a:endParaRPr lang="es-MX" sz="5400" b="1" dirty="0">
              <a:solidFill>
                <a:schemeClr val="tx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-325014" y="242476"/>
            <a:ext cx="1270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n w="12700">
                  <a:solidFill>
                    <a:schemeClr val="tx1"/>
                  </a:solidFill>
                </a:ln>
                <a:blipFill dpi="0" rotWithShape="1"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Presiona una sílaba y repite lo que dice</a:t>
            </a:r>
            <a:endParaRPr lang="es-MX" sz="3200" b="1" dirty="0">
              <a:ln w="12700">
                <a:solidFill>
                  <a:schemeClr val="tx1"/>
                </a:solidFill>
              </a:ln>
              <a:blipFill dpi="0"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2" name="WhatsApp Audio 2020-05-23 at 14.03.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2580" y="2212762"/>
            <a:ext cx="609600" cy="609600"/>
          </a:xfrm>
          <a:prstGeom prst="rect">
            <a:avLst/>
          </a:prstGeom>
        </p:spPr>
      </p:pic>
      <p:pic>
        <p:nvPicPr>
          <p:cNvPr id="4" name="WhatsApp Audio 2020-05-23 at 14.03.0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19832" y="2346824"/>
            <a:ext cx="609600" cy="609600"/>
          </a:xfrm>
          <a:prstGeom prst="rect">
            <a:avLst/>
          </a:prstGeom>
        </p:spPr>
      </p:pic>
      <p:pic>
        <p:nvPicPr>
          <p:cNvPr id="5" name="WhatsApp Audio 2020-05-23 at 14.03.1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030064" y="5586824"/>
            <a:ext cx="609600" cy="609600"/>
          </a:xfrm>
          <a:prstGeom prst="rect">
            <a:avLst/>
          </a:prstGeom>
        </p:spPr>
      </p:pic>
      <p:pic>
        <p:nvPicPr>
          <p:cNvPr id="6" name="WhatsApp Audio 2020-05-23 at 14.03.2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84426" y="1876424"/>
            <a:ext cx="609600" cy="609600"/>
          </a:xfrm>
          <a:prstGeom prst="rect">
            <a:avLst/>
          </a:prstGeom>
        </p:spPr>
      </p:pic>
      <p:pic>
        <p:nvPicPr>
          <p:cNvPr id="7" name="WhatsApp Audio 2020-05-23 at 14.03.32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0094" y="5351961"/>
            <a:ext cx="609600" cy="609600"/>
          </a:xfrm>
          <a:prstGeom prst="rect">
            <a:avLst/>
          </a:prstGeom>
        </p:spPr>
      </p:pic>
      <p:pic>
        <p:nvPicPr>
          <p:cNvPr id="8" name="WhatsApp Audio 2020-05-23 at 14.03.4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92988" y="4742361"/>
            <a:ext cx="609600" cy="609600"/>
          </a:xfrm>
          <a:prstGeom prst="rect">
            <a:avLst/>
          </a:prstGeom>
        </p:spPr>
      </p:pic>
      <p:pic>
        <p:nvPicPr>
          <p:cNvPr id="9" name="WhatsApp Audio 2020-05-23 at 14.03.4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639664" y="2651624"/>
            <a:ext cx="609600" cy="609600"/>
          </a:xfrm>
          <a:prstGeom prst="rect">
            <a:avLst/>
          </a:prstGeom>
        </p:spPr>
      </p:pic>
      <p:pic>
        <p:nvPicPr>
          <p:cNvPr id="18" name="WhatsApp Audio 2020-05-23 at 14.03.55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74826" y="5116424"/>
            <a:ext cx="609600" cy="609600"/>
          </a:xfrm>
          <a:prstGeom prst="rect">
            <a:avLst/>
          </a:prstGeom>
        </p:spPr>
      </p:pic>
      <p:pic>
        <p:nvPicPr>
          <p:cNvPr id="19" name="Imagen 18" descr="C:\Users\Cacoscout\Dropbox\Eduardo De Geyter D-12\Insignia Eduardo De Geyter.png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4" y="27145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8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00050" y="271463"/>
            <a:ext cx="6186488" cy="630078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6" name="Grupo 5"/>
          <p:cNvGrpSpPr/>
          <p:nvPr/>
        </p:nvGrpSpPr>
        <p:grpSpPr>
          <a:xfrm>
            <a:off x="7258051" y="271462"/>
            <a:ext cx="4414837" cy="6300787"/>
            <a:chOff x="7243763" y="227218"/>
            <a:chExt cx="4414837" cy="6300787"/>
          </a:xfrm>
        </p:grpSpPr>
        <p:sp>
          <p:nvSpPr>
            <p:cNvPr id="3" name="Rectángulo 2"/>
            <p:cNvSpPr/>
            <p:nvPr/>
          </p:nvSpPr>
          <p:spPr>
            <a:xfrm>
              <a:off x="7243763" y="227218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243763" y="422956"/>
              <a:ext cx="4414837" cy="590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chemeClr val="tx1"/>
                  </a:solidFill>
                </a:rPr>
                <a:t>Palabras que </a:t>
              </a:r>
            </a:p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INICIAN</a:t>
              </a:r>
              <a:r>
                <a:rPr lang="es-MX" sz="7200" b="1" dirty="0" smtClean="0">
                  <a:solidFill>
                    <a:schemeClr val="tx1"/>
                  </a:solidFill>
                </a:rPr>
                <a:t> </a:t>
              </a:r>
              <a:endParaRPr lang="es-MX" sz="72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s-MX" sz="7200" b="1" dirty="0" smtClean="0">
                  <a:solidFill>
                    <a:schemeClr val="tx1"/>
                  </a:solidFill>
                </a:rPr>
                <a:t>con la vocal e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pic>
        <p:nvPicPr>
          <p:cNvPr id="8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21544" y="1346594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C:\Users\Cacoscout\Dropbox\Eduardo De Geyter D-12\Insignia Eduardo De Geyte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4" y="27145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3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8" name="Grupo 7"/>
          <p:cNvGrpSpPr/>
          <p:nvPr/>
        </p:nvGrpSpPr>
        <p:grpSpPr>
          <a:xfrm>
            <a:off x="7311602" y="1202118"/>
            <a:ext cx="4414837" cy="5655882"/>
            <a:chOff x="7243763" y="271463"/>
            <a:chExt cx="4414837" cy="6732539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grpSp>
          <p:nvGrpSpPr>
            <p:cNvPr id="5" name="Grupo 4"/>
            <p:cNvGrpSpPr/>
            <p:nvPr/>
          </p:nvGrpSpPr>
          <p:grpSpPr>
            <a:xfrm>
              <a:off x="7711676" y="302323"/>
              <a:ext cx="3479003" cy="6701679"/>
              <a:chOff x="7711676" y="302323"/>
              <a:chExt cx="3479003" cy="6701679"/>
            </a:xfrm>
          </p:grpSpPr>
          <p:sp>
            <p:nvSpPr>
              <p:cNvPr id="4" name="CuadroTexto 3"/>
              <p:cNvSpPr txBox="1"/>
              <p:nvPr/>
            </p:nvSpPr>
            <p:spPr>
              <a:xfrm>
                <a:off x="7711676" y="5245449"/>
                <a:ext cx="3479003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e</a:t>
                </a:r>
                <a:r>
                  <a:rPr lang="es-MX" sz="7200" dirty="0" smtClean="0">
                    <a:solidFill>
                      <a:schemeClr val="tx1"/>
                    </a:solidFill>
                  </a:rPr>
                  <a:t>lefante</a:t>
                </a:r>
              </a:p>
              <a:p>
                <a:endParaRPr lang="es-MX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7778778" y="302323"/>
                <a:ext cx="3344801" cy="175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7200" b="1" dirty="0" smtClean="0">
                    <a:solidFill>
                      <a:srgbClr val="FF0000"/>
                    </a:solidFill>
                  </a:rPr>
                  <a:t>E</a:t>
                </a:r>
                <a:r>
                  <a:rPr lang="es-MX" sz="7200" dirty="0" smtClean="0"/>
                  <a:t>lefante</a:t>
                </a:r>
                <a:endParaRPr lang="es-MX" sz="7200" dirty="0" smtClean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</p:grpSp>
      </p:grpSp>
      <p:sp>
        <p:nvSpPr>
          <p:cNvPr id="11" name="CuadroTexto 10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inicio de la palabra</a:t>
            </a:r>
            <a:endParaRPr lang="es-MX" sz="2800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31059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l Show De Chato y Cheto: Chiste de Elefan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133" y="2201850"/>
            <a:ext cx="3653768" cy="340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atsApp Audio 2020-05-23 at 14.09.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2308" y="4869340"/>
            <a:ext cx="609600" cy="609600"/>
          </a:xfrm>
          <a:prstGeom prst="rect">
            <a:avLst/>
          </a:prstGeom>
        </p:spPr>
      </p:pic>
      <p:pic>
        <p:nvPicPr>
          <p:cNvPr id="12" name="Imagen 11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6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02757" y="1218140"/>
            <a:ext cx="4414837" cy="5636252"/>
            <a:chOff x="7243763" y="271463"/>
            <a:chExt cx="4414837" cy="6709172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798622" y="5222082"/>
              <a:ext cx="3353683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stuche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887131" y="271463"/>
              <a:ext cx="3176666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stuche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9" name="CuadroTexto 8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91253" y="1847081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ibujo de Estuche infantil pintado por en Dibujos.net el día 01-03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648" y="2153159"/>
            <a:ext cx="4115621" cy="322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09.5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1699" y="4939003"/>
            <a:ext cx="609600" cy="609600"/>
          </a:xfrm>
          <a:prstGeom prst="rect">
            <a:avLst/>
          </a:prstGeom>
        </p:spPr>
      </p:pic>
      <p:pic>
        <p:nvPicPr>
          <p:cNvPr id="12" name="Imagen 11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7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02757" y="1196583"/>
            <a:ext cx="4414837" cy="5661417"/>
            <a:chOff x="7243763" y="264874"/>
            <a:chExt cx="4414837" cy="6739128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988552" y="5245449"/>
              <a:ext cx="2911195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nano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8039827" y="264874"/>
              <a:ext cx="2822704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nano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31059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7 enanos | Enanos de blancanieves, Arte disney, 7 enan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867" y="2283660"/>
            <a:ext cx="2551335" cy="323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09.5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6798" y="4910976"/>
            <a:ext cx="609600" cy="609600"/>
          </a:xfrm>
          <a:prstGeom prst="rect">
            <a:avLst/>
          </a:prstGeom>
        </p:spPr>
      </p:pic>
      <p:pic>
        <p:nvPicPr>
          <p:cNvPr id="12" name="Imagen 11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5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311602" y="1196583"/>
            <a:ext cx="4414837" cy="5661417"/>
            <a:chOff x="7243763" y="271463"/>
            <a:chExt cx="4414837" cy="6739128"/>
          </a:xfrm>
        </p:grpSpPr>
        <p:sp>
          <p:nvSpPr>
            <p:cNvPr id="3" name="Rectángulo 2"/>
            <p:cNvSpPr/>
            <p:nvPr/>
          </p:nvSpPr>
          <p:spPr>
            <a:xfrm>
              <a:off x="7243763" y="271463"/>
              <a:ext cx="4414837" cy="63007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  <a:p>
              <a:pPr algn="ctr"/>
              <a:endParaRPr lang="es-MX" sz="4800" b="1" dirty="0" smtClean="0"/>
            </a:p>
            <a:p>
              <a:pPr algn="ctr"/>
              <a:endParaRPr lang="es-MX" sz="4800" b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7896763" y="5252038"/>
              <a:ext cx="3108827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strella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926261" y="271463"/>
              <a:ext cx="3049834" cy="1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200" b="1" dirty="0" smtClean="0">
                  <a:solidFill>
                    <a:srgbClr val="FF0000"/>
                  </a:solidFill>
                </a:rPr>
                <a:t>E</a:t>
              </a:r>
              <a:r>
                <a:rPr lang="es-MX" sz="7200" dirty="0" smtClean="0"/>
                <a:t>strella</a:t>
              </a:r>
              <a:endParaRPr lang="es-MX" sz="7200" dirty="0" smtClean="0">
                <a:solidFill>
                  <a:schemeClr val="tx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467408" y="1202118"/>
            <a:ext cx="6186488" cy="54000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-325014" y="242476"/>
            <a:ext cx="1270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n w="12700"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Repite el nombre de la imagen prolongando la vocal e que aparece al inicio de la palabra</a:t>
            </a:r>
            <a:endParaRPr lang="es-MX" sz="2800" b="1" dirty="0">
              <a:ln w="1270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988902" y="1826857"/>
            <a:ext cx="5143500" cy="4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strella Dibujo Png - Estrellas Dibujo Color Png Transparent PNG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211" y="2303272"/>
            <a:ext cx="3973611" cy="314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atsApp Audio 2020-05-23 at 14.10.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7307" y="4707630"/>
            <a:ext cx="609600" cy="609600"/>
          </a:xfrm>
          <a:prstGeom prst="rect">
            <a:avLst/>
          </a:prstGeom>
        </p:spPr>
      </p:pic>
      <p:pic>
        <p:nvPicPr>
          <p:cNvPr id="12" name="Imagen 11" descr="C:\Users\Cacoscout\Dropbox\Eduardo De Geyter D-12\Insignia Eduardo De Geyte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" y="1065279"/>
            <a:ext cx="678656" cy="883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9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739</Words>
  <Application>Microsoft Macintosh PowerPoint</Application>
  <PresentationFormat>Panorámica</PresentationFormat>
  <Paragraphs>219</Paragraphs>
  <Slides>32</Slides>
  <Notes>2</Notes>
  <HiddenSlides>0</HiddenSlides>
  <MMClips>52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 Black</vt:lpstr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Williams Torres</dc:creator>
  <cp:lastModifiedBy>Usuario de Microsoft Office</cp:lastModifiedBy>
  <cp:revision>124</cp:revision>
  <dcterms:created xsi:type="dcterms:W3CDTF">2020-05-14T21:54:18Z</dcterms:created>
  <dcterms:modified xsi:type="dcterms:W3CDTF">2020-07-08T17:06:43Z</dcterms:modified>
</cp:coreProperties>
</file>