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mp4" ContentType="audio/unknown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7.mp4" ContentType="video/mp4"/>
  <Override PartName="/ppt/media/media8.mp4" ContentType="video/mp4"/>
  <Override PartName="/ppt/media/media9.mp4" ContentType="video/mp4"/>
  <Override PartName="/ppt/media/media10.mp4" ContentType="video/mp4"/>
  <Override PartName="/ppt/media/media20.mp4" ContentType="video/mp4"/>
  <Override PartName="/ppt/media/media21.mp4" ContentType="video/mp4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8" r:id="rId3"/>
    <p:sldId id="257" r:id="rId4"/>
    <p:sldId id="289" r:id="rId5"/>
    <p:sldId id="287" r:id="rId6"/>
    <p:sldId id="274" r:id="rId7"/>
    <p:sldId id="260" r:id="rId8"/>
    <p:sldId id="261" r:id="rId9"/>
    <p:sldId id="263" r:id="rId10"/>
    <p:sldId id="264" r:id="rId11"/>
    <p:sldId id="265" r:id="rId12"/>
    <p:sldId id="266" r:id="rId13"/>
    <p:sldId id="262" r:id="rId14"/>
    <p:sldId id="270" r:id="rId15"/>
    <p:sldId id="271" r:id="rId16"/>
    <p:sldId id="273" r:id="rId17"/>
    <p:sldId id="269" r:id="rId18"/>
    <p:sldId id="267" r:id="rId19"/>
    <p:sldId id="290" r:id="rId2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76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F077C-D394-472B-99E5-3D093C73F33C}" type="datetimeFigureOut">
              <a:rPr lang="es-MX" smtClean="0"/>
              <a:t>01/07/20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A2091-E89B-4A7A-8339-C8C83EDE1F17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6263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Palabras</a:t>
            </a:r>
            <a:r>
              <a:rPr lang="es-MX" baseline="0" dirty="0" smtClean="0"/>
              <a:t>: uva, indio, oruga, avión, iglú, anillo, arcoíris, impresora, uno, escoba, unicornio, araña, ardilla, olla, auto, oso, escalera, árbol, abeja.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D613D-5424-409C-8D77-8FF21B91CCCB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0949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01/07/20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612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01/07/20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230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01/07/20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10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01/07/20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3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01/07/20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87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01/07/20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068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01/07/20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52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01/07/20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456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01/07/20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88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01/07/20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801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01/07/20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23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84D57-B023-4B2B-83ED-5EAFECBF4E58}" type="datetimeFigureOut">
              <a:rPr lang="es-MX" smtClean="0"/>
              <a:t>01/07/20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524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5" Type="http://schemas.openxmlformats.org/officeDocument/2006/relationships/image" Target="../media/image5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5.mp4"/><Relationship Id="rId2" Type="http://schemas.openxmlformats.org/officeDocument/2006/relationships/audio" Target="../media/media15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5" Type="http://schemas.openxmlformats.org/officeDocument/2006/relationships/image" Target="../media/image5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6.mp4"/><Relationship Id="rId2" Type="http://schemas.openxmlformats.org/officeDocument/2006/relationships/audio" Target="../media/media16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5" Type="http://schemas.openxmlformats.org/officeDocument/2006/relationships/image" Target="../media/image5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7.mp4"/><Relationship Id="rId2" Type="http://schemas.openxmlformats.org/officeDocument/2006/relationships/audio" Target="../media/media17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5" Type="http://schemas.openxmlformats.org/officeDocument/2006/relationships/image" Target="../media/image5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8.mp4"/><Relationship Id="rId2" Type="http://schemas.openxmlformats.org/officeDocument/2006/relationships/audio" Target="../media/media18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5" Type="http://schemas.openxmlformats.org/officeDocument/2006/relationships/image" Target="../media/image5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9.mp4"/><Relationship Id="rId2" Type="http://schemas.openxmlformats.org/officeDocument/2006/relationships/audio" Target="../media/media19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5" Type="http://schemas.openxmlformats.org/officeDocument/2006/relationships/image" Target="../media/image5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20.mp4"/><Relationship Id="rId2" Type="http://schemas.openxmlformats.org/officeDocument/2006/relationships/video" Target="../media/media20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5" Type="http://schemas.openxmlformats.org/officeDocument/2006/relationships/image" Target="../media/image5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21.mp4"/><Relationship Id="rId2" Type="http://schemas.openxmlformats.org/officeDocument/2006/relationships/video" Target="../media/media21.mp4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20" Type="http://schemas.openxmlformats.org/officeDocument/2006/relationships/image" Target="../media/image30.png"/><Relationship Id="rId21" Type="http://schemas.openxmlformats.org/officeDocument/2006/relationships/image" Target="../media/image31.png"/><Relationship Id="rId22" Type="http://schemas.openxmlformats.org/officeDocument/2006/relationships/image" Target="../media/image32.png"/><Relationship Id="rId23" Type="http://schemas.openxmlformats.org/officeDocument/2006/relationships/image" Target="../media/image33.png"/><Relationship Id="rId24" Type="http://schemas.openxmlformats.org/officeDocument/2006/relationships/image" Target="../media/image17.png"/><Relationship Id="rId25" Type="http://schemas.openxmlformats.org/officeDocument/2006/relationships/image" Target="../media/image34.png"/><Relationship Id="rId26" Type="http://schemas.openxmlformats.org/officeDocument/2006/relationships/image" Target="../media/image35.png"/><Relationship Id="rId27" Type="http://schemas.openxmlformats.org/officeDocument/2006/relationships/image" Target="../media/image36.png"/><Relationship Id="rId28" Type="http://schemas.openxmlformats.org/officeDocument/2006/relationships/image" Target="../media/image37.png"/><Relationship Id="rId29" Type="http://schemas.openxmlformats.org/officeDocument/2006/relationships/image" Target="../media/image3.png"/><Relationship Id="rId30" Type="http://schemas.openxmlformats.org/officeDocument/2006/relationships/image" Target="../media/image2.jpe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7" Type="http://schemas.openxmlformats.org/officeDocument/2006/relationships/image" Target="../media/image27.png"/><Relationship Id="rId18" Type="http://schemas.openxmlformats.org/officeDocument/2006/relationships/image" Target="../media/image28.png"/><Relationship Id="rId19" Type="http://schemas.openxmlformats.org/officeDocument/2006/relationships/image" Target="../media/image29.png"/><Relationship Id="rId1" Type="http://schemas.microsoft.com/office/2007/relationships/media" Target="../media/media22.mp3"/><Relationship Id="rId2" Type="http://schemas.openxmlformats.org/officeDocument/2006/relationships/audio" Target="../media/media22.mp3"/><Relationship Id="rId3" Type="http://schemas.microsoft.com/office/2007/relationships/media" Target="../media/media23.mp3"/><Relationship Id="rId4" Type="http://schemas.openxmlformats.org/officeDocument/2006/relationships/audio" Target="../media/media23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8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24.mp3"/><Relationship Id="rId2" Type="http://schemas.openxmlformats.org/officeDocument/2006/relationships/audio" Target="../media/media24.mp3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microsoft.com/office/2007/relationships/hdphoto" Target="../media/hdphoto1.wdp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audio" Target="../media/media2.mp4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.xml"/><Relationship Id="rId12" Type="http://schemas.openxmlformats.org/officeDocument/2006/relationships/image" Target="../media/image2.jpe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3.mp4"/><Relationship Id="rId3" Type="http://schemas.microsoft.com/office/2007/relationships/media" Target="../media/media4.mp4"/><Relationship Id="rId4" Type="http://schemas.microsoft.com/office/2007/relationships/media" Target="../media/media5.mp4"/><Relationship Id="rId5" Type="http://schemas.microsoft.com/office/2007/relationships/media" Target="../media/media6.mp4"/><Relationship Id="rId6" Type="http://schemas.openxmlformats.org/officeDocument/2006/relationships/video" Target="NULL" TargetMode="External"/><Relationship Id="rId7" Type="http://schemas.microsoft.com/office/2007/relationships/media" Target="../media/media7.mp4"/><Relationship Id="rId8" Type="http://schemas.microsoft.com/office/2007/relationships/media" Target="../media/media8.mp4"/><Relationship Id="rId9" Type="http://schemas.microsoft.com/office/2007/relationships/media" Target="../media/media9.mp4"/><Relationship Id="rId10" Type="http://schemas.microsoft.com/office/2007/relationships/media" Target="../media/media10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1.mp4"/><Relationship Id="rId2" Type="http://schemas.openxmlformats.org/officeDocument/2006/relationships/audio" Target="../media/media1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5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2.mp4"/><Relationship Id="rId2" Type="http://schemas.openxmlformats.org/officeDocument/2006/relationships/audio" Target="../media/media1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5" Type="http://schemas.openxmlformats.org/officeDocument/2006/relationships/image" Target="../media/image5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3.mp4"/><Relationship Id="rId2" Type="http://schemas.openxmlformats.org/officeDocument/2006/relationships/audio" Target="../media/media13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5" Type="http://schemas.openxmlformats.org/officeDocument/2006/relationships/image" Target="../media/image5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4.mp4"/><Relationship Id="rId2" Type="http://schemas.openxmlformats.org/officeDocument/2006/relationships/audio" Target="../media/media1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7885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372100" y="994712"/>
            <a:ext cx="629756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800" b="1" dirty="0" smtClean="0">
                <a:ln w="76200">
                  <a:solidFill>
                    <a:schemeClr val="tx1"/>
                  </a:solidFill>
                </a:ln>
                <a:blipFill dpi="0"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Vocal a</a:t>
            </a:r>
            <a:endParaRPr lang="es-MX" sz="13800" b="1" dirty="0">
              <a:ln w="76200">
                <a:solidFill>
                  <a:schemeClr val="tx1"/>
                </a:solidFill>
              </a:ln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pic>
        <p:nvPicPr>
          <p:cNvPr id="2" name="LAS VOCALES A E I O U Para Niños de 2 a 4 Años - Canción Infantil - El Abecedario _ La Pelota Loca (192 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69" end="101201.54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77463" y="4940975"/>
            <a:ext cx="609600" cy="609600"/>
          </a:xfrm>
          <a:prstGeom prst="rect">
            <a:avLst/>
          </a:prstGeom>
        </p:spPr>
      </p:pic>
      <p:pic>
        <p:nvPicPr>
          <p:cNvPr id="7" name="Imagen 6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07" y="551598"/>
            <a:ext cx="824089" cy="111859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4416EF2C-3389-4035-BE6F-34FA4BF486B4}"/>
              </a:ext>
            </a:extLst>
          </p:cNvPr>
          <p:cNvSpPr txBox="1"/>
          <p:nvPr/>
        </p:nvSpPr>
        <p:spPr>
          <a:xfrm>
            <a:off x="3580256" y="274599"/>
            <a:ext cx="4671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b="1" dirty="0"/>
              <a:t>Programa de Integración Escolar 2020 – </a:t>
            </a:r>
            <a:r>
              <a:rPr lang="es-CL" sz="1200" b="1" dirty="0"/>
              <a:t>Fonoaudióloga Paula Correa F..</a:t>
            </a:r>
            <a:endParaRPr lang="es-CL" sz="1200" b="1" dirty="0"/>
          </a:p>
        </p:txBody>
      </p:sp>
    </p:spTree>
    <p:extLst>
      <p:ext uri="{BB962C8B-B14F-4D97-AF65-F5344CB8AC3E}">
        <p14:creationId xmlns:p14="http://schemas.microsoft.com/office/powerpoint/2010/main" val="314658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7311602" y="1202118"/>
            <a:ext cx="4414837" cy="5636252"/>
            <a:chOff x="7243763" y="271463"/>
            <a:chExt cx="4414837" cy="6709172"/>
          </a:xfrm>
        </p:grpSpPr>
        <p:grpSp>
          <p:nvGrpSpPr>
            <p:cNvPr id="6" name="Grupo 5"/>
            <p:cNvGrpSpPr/>
            <p:nvPr/>
          </p:nvGrpSpPr>
          <p:grpSpPr>
            <a:xfrm>
              <a:off x="7243763" y="271463"/>
              <a:ext cx="4414837" cy="6709172"/>
              <a:chOff x="7243763" y="271463"/>
              <a:chExt cx="4414837" cy="6709172"/>
            </a:xfrm>
          </p:grpSpPr>
          <p:sp>
            <p:nvSpPr>
              <p:cNvPr id="3" name="Rectángulo 2"/>
              <p:cNvSpPr/>
              <p:nvPr/>
            </p:nvSpPr>
            <p:spPr>
              <a:xfrm>
                <a:off x="7243763" y="271463"/>
                <a:ext cx="4414837" cy="630078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762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>
                <a:off x="8179592" y="5222082"/>
                <a:ext cx="2543175" cy="175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smtClean="0"/>
                  <a:t>guja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  <p:sp>
            <p:nvSpPr>
              <p:cNvPr id="7" name="CuadroTexto 6"/>
              <p:cNvSpPr txBox="1"/>
              <p:nvPr/>
            </p:nvSpPr>
            <p:spPr>
              <a:xfrm>
                <a:off x="8179592" y="271463"/>
                <a:ext cx="2543175" cy="175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smtClean="0"/>
                  <a:t>guja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</p:grpSp>
        <p:pic>
          <p:nvPicPr>
            <p:cNvPr id="6146" name="Picture 2" descr="60 ilustraciones, clipart, dibujos animados e iconos de stock de ..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3663" y="2189083"/>
              <a:ext cx="3715032" cy="2465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o 9"/>
          <p:cNvGrpSpPr/>
          <p:nvPr/>
        </p:nvGrpSpPr>
        <p:grpSpPr>
          <a:xfrm>
            <a:off x="467408" y="1202118"/>
            <a:ext cx="6186488" cy="5400000"/>
            <a:chOff x="467408" y="1202118"/>
            <a:chExt cx="6186488" cy="5400000"/>
          </a:xfrm>
        </p:grpSpPr>
        <p:sp>
          <p:nvSpPr>
            <p:cNvPr id="11" name="Rectángulo redondeado 10"/>
            <p:cNvSpPr/>
            <p:nvPr/>
          </p:nvSpPr>
          <p:spPr>
            <a:xfrm>
              <a:off x="467408" y="1202118"/>
              <a:ext cx="6186488" cy="5400000"/>
            </a:xfrm>
            <a:prstGeom prst="roundRect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2" name="Picture 2" descr="No hay ninguna descripción de la foto disponible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33"/>
            <a:stretch/>
          </p:blipFill>
          <p:spPr bwMode="auto">
            <a:xfrm>
              <a:off x="988902" y="1698258"/>
              <a:ext cx="5143500" cy="4200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a que aparece al inicio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8" name="WhatsApp Audio 2020-05-14 at 22.45.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0883" y="5593984"/>
            <a:ext cx="609600" cy="609600"/>
          </a:xfrm>
          <a:prstGeom prst="rect">
            <a:avLst/>
          </a:prstGeom>
        </p:spPr>
      </p:pic>
      <p:pic>
        <p:nvPicPr>
          <p:cNvPr id="14" name="Imagen 13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9" y="1045902"/>
            <a:ext cx="572893" cy="80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93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7311602" y="1202118"/>
            <a:ext cx="4414837" cy="5636252"/>
            <a:chOff x="7243763" y="271463"/>
            <a:chExt cx="4414837" cy="6709172"/>
          </a:xfrm>
        </p:grpSpPr>
        <p:grpSp>
          <p:nvGrpSpPr>
            <p:cNvPr id="6" name="Grupo 5"/>
            <p:cNvGrpSpPr/>
            <p:nvPr/>
          </p:nvGrpSpPr>
          <p:grpSpPr>
            <a:xfrm>
              <a:off x="7243763" y="271463"/>
              <a:ext cx="4414837" cy="6709172"/>
              <a:chOff x="7243763" y="271463"/>
              <a:chExt cx="4414837" cy="6709172"/>
            </a:xfrm>
          </p:grpSpPr>
          <p:sp>
            <p:nvSpPr>
              <p:cNvPr id="3" name="Rectángulo 2"/>
              <p:cNvSpPr/>
              <p:nvPr/>
            </p:nvSpPr>
            <p:spPr>
              <a:xfrm>
                <a:off x="7243763" y="271463"/>
                <a:ext cx="4414837" cy="630078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762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>
                <a:off x="8179592" y="5222082"/>
                <a:ext cx="2543175" cy="175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smtClean="0"/>
                  <a:t>uto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  <p:sp>
            <p:nvSpPr>
              <p:cNvPr id="7" name="CuadroTexto 6"/>
              <p:cNvSpPr txBox="1"/>
              <p:nvPr/>
            </p:nvSpPr>
            <p:spPr>
              <a:xfrm>
                <a:off x="8179592" y="271463"/>
                <a:ext cx="2543175" cy="175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smtClean="0"/>
                  <a:t>uto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</p:grpSp>
        <p:pic>
          <p:nvPicPr>
            <p:cNvPr id="7170" name="Picture 2" descr="Ilustración de coche rojo, transporte de coche, coche de dibujos ..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17" b="19329"/>
            <a:stretch/>
          </p:blipFill>
          <p:spPr bwMode="auto">
            <a:xfrm>
              <a:off x="7838977" y="2230636"/>
              <a:ext cx="3224403" cy="2382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o 9"/>
          <p:cNvGrpSpPr/>
          <p:nvPr/>
        </p:nvGrpSpPr>
        <p:grpSpPr>
          <a:xfrm>
            <a:off x="467408" y="1202118"/>
            <a:ext cx="6186488" cy="5400000"/>
            <a:chOff x="467408" y="1202118"/>
            <a:chExt cx="6186488" cy="5400000"/>
          </a:xfrm>
        </p:grpSpPr>
        <p:sp>
          <p:nvSpPr>
            <p:cNvPr id="11" name="Rectángulo redondeado 10"/>
            <p:cNvSpPr/>
            <p:nvPr/>
          </p:nvSpPr>
          <p:spPr>
            <a:xfrm>
              <a:off x="467408" y="1202118"/>
              <a:ext cx="6186488" cy="5400000"/>
            </a:xfrm>
            <a:prstGeom prst="roundRect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2" name="Picture 2" descr="No hay ninguna descripción de la foto disponible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33"/>
            <a:stretch/>
          </p:blipFill>
          <p:spPr bwMode="auto">
            <a:xfrm>
              <a:off x="988902" y="1698258"/>
              <a:ext cx="5143500" cy="4200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a que aparece al inicio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5" name="WhatsApp Audio 2020-05-14 at 22.46.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5937" y="5371980"/>
            <a:ext cx="609600" cy="609600"/>
          </a:xfrm>
          <a:prstGeom prst="rect">
            <a:avLst/>
          </a:prstGeom>
        </p:spPr>
      </p:pic>
      <p:pic>
        <p:nvPicPr>
          <p:cNvPr id="14" name="Imagen 13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9" y="1045902"/>
            <a:ext cx="572893" cy="80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06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7311602" y="1196583"/>
            <a:ext cx="4414837" cy="5636252"/>
            <a:chOff x="7243763" y="271463"/>
            <a:chExt cx="4414837" cy="6709172"/>
          </a:xfrm>
        </p:grpSpPr>
        <p:grpSp>
          <p:nvGrpSpPr>
            <p:cNvPr id="6" name="Grupo 5"/>
            <p:cNvGrpSpPr/>
            <p:nvPr/>
          </p:nvGrpSpPr>
          <p:grpSpPr>
            <a:xfrm>
              <a:off x="7243763" y="271463"/>
              <a:ext cx="4414837" cy="6709172"/>
              <a:chOff x="7243763" y="271463"/>
              <a:chExt cx="4414837" cy="6709172"/>
            </a:xfrm>
          </p:grpSpPr>
          <p:sp>
            <p:nvSpPr>
              <p:cNvPr id="3" name="Rectángulo 2"/>
              <p:cNvSpPr/>
              <p:nvPr/>
            </p:nvSpPr>
            <p:spPr>
              <a:xfrm>
                <a:off x="7243763" y="271463"/>
                <a:ext cx="4414837" cy="630078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762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>
                <a:off x="8179592" y="5222082"/>
                <a:ext cx="2543175" cy="175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smtClean="0"/>
                  <a:t>rpa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  <p:sp>
            <p:nvSpPr>
              <p:cNvPr id="7" name="CuadroTexto 6"/>
              <p:cNvSpPr txBox="1"/>
              <p:nvPr/>
            </p:nvSpPr>
            <p:spPr>
              <a:xfrm>
                <a:off x="8179592" y="271463"/>
                <a:ext cx="2543175" cy="175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smtClean="0"/>
                  <a:t>rpa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</p:grpSp>
        <p:pic>
          <p:nvPicPr>
            <p:cNvPr id="8194" name="Picture 2" descr="Instrumentos musicales arpa de dibujo, instrumentos musicales PNG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8063" y="1602478"/>
              <a:ext cx="2485636" cy="3638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o 9"/>
          <p:cNvGrpSpPr/>
          <p:nvPr/>
        </p:nvGrpSpPr>
        <p:grpSpPr>
          <a:xfrm>
            <a:off x="467408" y="1202118"/>
            <a:ext cx="6186488" cy="5400000"/>
            <a:chOff x="467408" y="1202118"/>
            <a:chExt cx="6186488" cy="5400000"/>
          </a:xfrm>
        </p:grpSpPr>
        <p:sp>
          <p:nvSpPr>
            <p:cNvPr id="11" name="Rectángulo redondeado 10"/>
            <p:cNvSpPr/>
            <p:nvPr/>
          </p:nvSpPr>
          <p:spPr>
            <a:xfrm>
              <a:off x="467408" y="1202118"/>
              <a:ext cx="6186488" cy="5400000"/>
            </a:xfrm>
            <a:prstGeom prst="roundRect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2" name="Picture 2" descr="No hay ninguna descripción de la foto disponible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33"/>
            <a:stretch/>
          </p:blipFill>
          <p:spPr bwMode="auto">
            <a:xfrm>
              <a:off x="988902" y="1698258"/>
              <a:ext cx="5143500" cy="4200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a que aparece al inicio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8" name="WhatsApp Audio 2020-05-14 at 23.31.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2789" y="5593984"/>
            <a:ext cx="609600" cy="609600"/>
          </a:xfrm>
          <a:prstGeom prst="rect">
            <a:avLst/>
          </a:prstGeom>
        </p:spPr>
      </p:pic>
      <p:pic>
        <p:nvPicPr>
          <p:cNvPr id="14" name="Imagen 13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9" y="1045902"/>
            <a:ext cx="572893" cy="80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1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7311602" y="1202118"/>
            <a:ext cx="4414837" cy="5634871"/>
            <a:chOff x="7243763" y="271463"/>
            <a:chExt cx="4414837" cy="6700075"/>
          </a:xfrm>
        </p:grpSpPr>
        <p:grpSp>
          <p:nvGrpSpPr>
            <p:cNvPr id="6" name="Grupo 5"/>
            <p:cNvGrpSpPr/>
            <p:nvPr/>
          </p:nvGrpSpPr>
          <p:grpSpPr>
            <a:xfrm>
              <a:off x="7243763" y="271463"/>
              <a:ext cx="4414837" cy="6700075"/>
              <a:chOff x="7243763" y="271463"/>
              <a:chExt cx="4414837" cy="6700075"/>
            </a:xfrm>
          </p:grpSpPr>
          <p:sp>
            <p:nvSpPr>
              <p:cNvPr id="3" name="Rectángulo 2"/>
              <p:cNvSpPr/>
              <p:nvPr/>
            </p:nvSpPr>
            <p:spPr>
              <a:xfrm>
                <a:off x="7243763" y="271463"/>
                <a:ext cx="4414837" cy="630078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762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>
                <a:off x="7904556" y="5214939"/>
                <a:ext cx="3093246" cy="1756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err="1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err="1" smtClean="0"/>
                  <a:t>rcoiris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  <p:sp>
            <p:nvSpPr>
              <p:cNvPr id="7" name="CuadroTexto 6"/>
              <p:cNvSpPr txBox="1"/>
              <p:nvPr/>
            </p:nvSpPr>
            <p:spPr>
              <a:xfrm>
                <a:off x="7904556" y="271463"/>
                <a:ext cx="3221833" cy="1756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err="1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err="1" smtClean="0"/>
                  <a:t>rcoiris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</p:grpSp>
        <p:pic>
          <p:nvPicPr>
            <p:cNvPr id="4098" name="Picture 2" descr="Brillante arcoiris dibujo - Descargar vecto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2037" y="1322308"/>
              <a:ext cx="3506869" cy="4199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o 9"/>
          <p:cNvGrpSpPr/>
          <p:nvPr/>
        </p:nvGrpSpPr>
        <p:grpSpPr>
          <a:xfrm>
            <a:off x="467408" y="1202118"/>
            <a:ext cx="6186488" cy="5400000"/>
            <a:chOff x="467408" y="1202118"/>
            <a:chExt cx="6186488" cy="5400000"/>
          </a:xfrm>
        </p:grpSpPr>
        <p:sp>
          <p:nvSpPr>
            <p:cNvPr id="11" name="Rectángulo redondeado 10"/>
            <p:cNvSpPr/>
            <p:nvPr/>
          </p:nvSpPr>
          <p:spPr>
            <a:xfrm>
              <a:off x="467408" y="1202118"/>
              <a:ext cx="6186488" cy="5400000"/>
            </a:xfrm>
            <a:prstGeom prst="roundRect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2" name="Picture 2" descr="No hay ninguna descripción de la foto disponible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33"/>
            <a:stretch/>
          </p:blipFill>
          <p:spPr bwMode="auto">
            <a:xfrm>
              <a:off x="988902" y="1698258"/>
              <a:ext cx="5143500" cy="4200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a que aparece al inicio de la palabra 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5" name="WhatsApp Audio 2020-05-14 at 23.31.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2701" y="5289184"/>
            <a:ext cx="609600" cy="609600"/>
          </a:xfrm>
          <a:prstGeom prst="rect">
            <a:avLst/>
          </a:prstGeom>
        </p:spPr>
      </p:pic>
      <p:pic>
        <p:nvPicPr>
          <p:cNvPr id="14" name="Imagen 13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9" y="1045902"/>
            <a:ext cx="572893" cy="80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2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7311602" y="1196583"/>
            <a:ext cx="4414837" cy="5634871"/>
            <a:chOff x="7243763" y="271463"/>
            <a:chExt cx="4414837" cy="6700075"/>
          </a:xfrm>
        </p:grpSpPr>
        <p:grpSp>
          <p:nvGrpSpPr>
            <p:cNvPr id="6" name="Grupo 5"/>
            <p:cNvGrpSpPr/>
            <p:nvPr/>
          </p:nvGrpSpPr>
          <p:grpSpPr>
            <a:xfrm>
              <a:off x="7243763" y="271463"/>
              <a:ext cx="4414837" cy="6700075"/>
              <a:chOff x="7243763" y="271463"/>
              <a:chExt cx="4414837" cy="6700075"/>
            </a:xfrm>
          </p:grpSpPr>
          <p:sp>
            <p:nvSpPr>
              <p:cNvPr id="3" name="Rectángulo 2"/>
              <p:cNvSpPr/>
              <p:nvPr/>
            </p:nvSpPr>
            <p:spPr>
              <a:xfrm>
                <a:off x="7243763" y="271463"/>
                <a:ext cx="4414837" cy="630078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762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>
                <a:off x="7904556" y="5214939"/>
                <a:ext cx="3093246" cy="1756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smtClean="0"/>
                  <a:t>nillo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  <p:sp>
            <p:nvSpPr>
              <p:cNvPr id="7" name="CuadroTexto 6"/>
              <p:cNvSpPr txBox="1"/>
              <p:nvPr/>
            </p:nvSpPr>
            <p:spPr>
              <a:xfrm>
                <a:off x="7904556" y="271463"/>
                <a:ext cx="3221833" cy="1756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smtClean="0"/>
                  <a:t>nillo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</p:grpSp>
        <p:pic>
          <p:nvPicPr>
            <p:cNvPr id="10" name="Picture 16" descr="Anillo De Oro Del Estilo De La Historieta Con El Diamante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6503" y="1608062"/>
              <a:ext cx="2789351" cy="3627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o 10"/>
          <p:cNvGrpSpPr/>
          <p:nvPr/>
        </p:nvGrpSpPr>
        <p:grpSpPr>
          <a:xfrm>
            <a:off x="467408" y="1202118"/>
            <a:ext cx="6186488" cy="5400000"/>
            <a:chOff x="467408" y="1202118"/>
            <a:chExt cx="6186488" cy="5400000"/>
          </a:xfrm>
        </p:grpSpPr>
        <p:sp>
          <p:nvSpPr>
            <p:cNvPr id="12" name="Rectángulo redondeado 11"/>
            <p:cNvSpPr/>
            <p:nvPr/>
          </p:nvSpPr>
          <p:spPr>
            <a:xfrm>
              <a:off x="467408" y="1202118"/>
              <a:ext cx="6186488" cy="5400000"/>
            </a:xfrm>
            <a:prstGeom prst="roundRect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3" name="Picture 2" descr="No hay ninguna descripción de la foto disponible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33"/>
            <a:stretch/>
          </p:blipFill>
          <p:spPr bwMode="auto">
            <a:xfrm>
              <a:off x="988902" y="1698258"/>
              <a:ext cx="5143500" cy="4200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CuadroTexto 13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a que aparece al inicio de la palabra 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8" name="WhatsApp Audio 2020-05-14 at 22.46.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4742" y="5289184"/>
            <a:ext cx="609600" cy="609600"/>
          </a:xfrm>
          <a:prstGeom prst="rect">
            <a:avLst/>
          </a:prstGeom>
        </p:spPr>
      </p:pic>
      <p:pic>
        <p:nvPicPr>
          <p:cNvPr id="15" name="Imagen 14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9" y="1045902"/>
            <a:ext cx="572893" cy="80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4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7311602" y="1196583"/>
            <a:ext cx="4414837" cy="5634871"/>
            <a:chOff x="7243763" y="271463"/>
            <a:chExt cx="4414837" cy="6700075"/>
          </a:xfrm>
        </p:grpSpPr>
        <p:grpSp>
          <p:nvGrpSpPr>
            <p:cNvPr id="6" name="Grupo 5"/>
            <p:cNvGrpSpPr/>
            <p:nvPr/>
          </p:nvGrpSpPr>
          <p:grpSpPr>
            <a:xfrm>
              <a:off x="7243763" y="271463"/>
              <a:ext cx="4414837" cy="6700075"/>
              <a:chOff x="7243763" y="271463"/>
              <a:chExt cx="4414837" cy="6700075"/>
            </a:xfrm>
          </p:grpSpPr>
          <p:sp>
            <p:nvSpPr>
              <p:cNvPr id="3" name="Rectángulo 2"/>
              <p:cNvSpPr/>
              <p:nvPr/>
            </p:nvSpPr>
            <p:spPr>
              <a:xfrm>
                <a:off x="7243763" y="271463"/>
                <a:ext cx="4414837" cy="630078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762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>
                <a:off x="7904556" y="5214939"/>
                <a:ext cx="3093246" cy="1756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smtClean="0"/>
                  <a:t>rdilla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  <p:sp>
            <p:nvSpPr>
              <p:cNvPr id="7" name="CuadroTexto 6"/>
              <p:cNvSpPr txBox="1"/>
              <p:nvPr/>
            </p:nvSpPr>
            <p:spPr>
              <a:xfrm>
                <a:off x="7904556" y="271463"/>
                <a:ext cx="3221833" cy="1756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smtClean="0"/>
                  <a:t>rdilla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</p:grpSp>
        <p:pic>
          <p:nvPicPr>
            <p:cNvPr id="11" name="Picture 38" descr="Ardilla De Dibujos Animados Sosteniendo Tuerca | Ilustración de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8889" y="2033222"/>
              <a:ext cx="1853166" cy="2897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o 9"/>
          <p:cNvGrpSpPr/>
          <p:nvPr/>
        </p:nvGrpSpPr>
        <p:grpSpPr>
          <a:xfrm>
            <a:off x="467408" y="1202118"/>
            <a:ext cx="6186488" cy="5400000"/>
            <a:chOff x="467408" y="1202118"/>
            <a:chExt cx="6186488" cy="5400000"/>
          </a:xfrm>
        </p:grpSpPr>
        <p:sp>
          <p:nvSpPr>
            <p:cNvPr id="12" name="Rectángulo redondeado 11"/>
            <p:cNvSpPr/>
            <p:nvPr/>
          </p:nvSpPr>
          <p:spPr>
            <a:xfrm>
              <a:off x="467408" y="1202118"/>
              <a:ext cx="6186488" cy="5400000"/>
            </a:xfrm>
            <a:prstGeom prst="roundRect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3" name="Picture 2" descr="No hay ninguna descripción de la foto disponible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33"/>
            <a:stretch/>
          </p:blipFill>
          <p:spPr bwMode="auto">
            <a:xfrm>
              <a:off x="988902" y="1698258"/>
              <a:ext cx="5143500" cy="4200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CuadroTexto 13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a que aparece al inicio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5" name="WhatsApp Audio 2020-05-14 at 22.46.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7595" y="5365754"/>
            <a:ext cx="609600" cy="609600"/>
          </a:xfrm>
          <a:prstGeom prst="rect">
            <a:avLst/>
          </a:prstGeom>
        </p:spPr>
      </p:pic>
      <p:pic>
        <p:nvPicPr>
          <p:cNvPr id="15" name="Imagen 14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9" y="1045902"/>
            <a:ext cx="572893" cy="80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76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7311602" y="1196583"/>
            <a:ext cx="4414837" cy="5634871"/>
            <a:chOff x="7243763" y="271463"/>
            <a:chExt cx="4414837" cy="6700075"/>
          </a:xfrm>
        </p:grpSpPr>
        <p:grpSp>
          <p:nvGrpSpPr>
            <p:cNvPr id="6" name="Grupo 5"/>
            <p:cNvGrpSpPr/>
            <p:nvPr/>
          </p:nvGrpSpPr>
          <p:grpSpPr>
            <a:xfrm>
              <a:off x="7243763" y="271463"/>
              <a:ext cx="4414837" cy="6700075"/>
              <a:chOff x="7243763" y="271463"/>
              <a:chExt cx="4414837" cy="6700075"/>
            </a:xfrm>
          </p:grpSpPr>
          <p:sp>
            <p:nvSpPr>
              <p:cNvPr id="3" name="Rectángulo 2"/>
              <p:cNvSpPr/>
              <p:nvPr/>
            </p:nvSpPr>
            <p:spPr>
              <a:xfrm>
                <a:off x="7243763" y="271463"/>
                <a:ext cx="4414837" cy="630078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762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>
                <a:off x="7904556" y="5214939"/>
                <a:ext cx="3093246" cy="1756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smtClean="0"/>
                  <a:t>raña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  <p:sp>
            <p:nvSpPr>
              <p:cNvPr id="7" name="CuadroTexto 6"/>
              <p:cNvSpPr txBox="1"/>
              <p:nvPr/>
            </p:nvSpPr>
            <p:spPr>
              <a:xfrm>
                <a:off x="7904556" y="271463"/>
                <a:ext cx="3221833" cy="1756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smtClean="0"/>
                  <a:t>raña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</p:grpSp>
        <p:pic>
          <p:nvPicPr>
            <p:cNvPr id="10" name="Picture 42" descr="Dibujo de Araña a rayas pintado por en Dibujos.net el día 04-09-18 ..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457" y="2011532"/>
              <a:ext cx="3070029" cy="2940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o 10"/>
          <p:cNvGrpSpPr/>
          <p:nvPr/>
        </p:nvGrpSpPr>
        <p:grpSpPr>
          <a:xfrm>
            <a:off x="467408" y="1202118"/>
            <a:ext cx="6186488" cy="5400000"/>
            <a:chOff x="467408" y="1202118"/>
            <a:chExt cx="6186488" cy="5400000"/>
          </a:xfrm>
        </p:grpSpPr>
        <p:sp>
          <p:nvSpPr>
            <p:cNvPr id="12" name="Rectángulo redondeado 11"/>
            <p:cNvSpPr/>
            <p:nvPr/>
          </p:nvSpPr>
          <p:spPr>
            <a:xfrm>
              <a:off x="467408" y="1202118"/>
              <a:ext cx="6186488" cy="5400000"/>
            </a:xfrm>
            <a:prstGeom prst="roundRect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3" name="Picture 2" descr="No hay ninguna descripción de la foto disponible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33"/>
            <a:stretch/>
          </p:blipFill>
          <p:spPr bwMode="auto">
            <a:xfrm>
              <a:off x="988902" y="1698258"/>
              <a:ext cx="5143500" cy="4200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CuadroTexto 13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a que aparece al inicio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8" name="WhatsApp Audio 2020-05-14 at 22.46.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6318" y="5509601"/>
            <a:ext cx="609600" cy="609600"/>
          </a:xfrm>
          <a:prstGeom prst="rect">
            <a:avLst/>
          </a:prstGeom>
        </p:spPr>
      </p:pic>
      <p:pic>
        <p:nvPicPr>
          <p:cNvPr id="15" name="Imagen 14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9" y="1045902"/>
            <a:ext cx="572893" cy="80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7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be 1"/>
          <p:cNvSpPr/>
          <p:nvPr/>
        </p:nvSpPr>
        <p:spPr>
          <a:xfrm>
            <a:off x="3329566" y="1020767"/>
            <a:ext cx="5400000" cy="46800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/>
          <p:cNvSpPr txBox="1"/>
          <p:nvPr/>
        </p:nvSpPr>
        <p:spPr>
          <a:xfrm>
            <a:off x="10644188" y="8001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grpSp>
        <p:nvGrpSpPr>
          <p:cNvPr id="9" name="Grupo 8"/>
          <p:cNvGrpSpPr/>
          <p:nvPr/>
        </p:nvGrpSpPr>
        <p:grpSpPr>
          <a:xfrm>
            <a:off x="3951" y="4811378"/>
            <a:ext cx="2081362" cy="2137674"/>
            <a:chOff x="63170" y="4521536"/>
            <a:chExt cx="2081362" cy="2137674"/>
          </a:xfrm>
        </p:grpSpPr>
        <p:sp>
          <p:nvSpPr>
            <p:cNvPr id="5" name="CuadroTexto 4"/>
            <p:cNvSpPr txBox="1">
              <a:spLocks noChangeArrowheads="1"/>
            </p:cNvSpPr>
            <p:nvPr/>
          </p:nvSpPr>
          <p:spPr bwMode="auto">
            <a:xfrm>
              <a:off x="63170" y="4521536"/>
              <a:ext cx="2081362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sz="1400" b="1" dirty="0" smtClean="0"/>
                <a:t>Presiona las imágenes que comienzan con la vocal “A” y completa la nube</a:t>
              </a:r>
              <a:endParaRPr lang="es-MX" altLang="es-MX" sz="1400" b="1" dirty="0"/>
            </a:p>
            <a:p>
              <a:pPr eaLnBrk="1" hangingPunct="1"/>
              <a:endParaRPr lang="es-MX" altLang="es-MX" b="1" dirty="0"/>
            </a:p>
          </p:txBody>
        </p:sp>
        <p:sp>
          <p:nvSpPr>
            <p:cNvPr id="6" name="Rectángulo redondeado 5"/>
            <p:cNvSpPr/>
            <p:nvPr/>
          </p:nvSpPr>
          <p:spPr>
            <a:xfrm>
              <a:off x="563813" y="5700767"/>
              <a:ext cx="1080076" cy="83688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7" name="Picture 4" descr="El Dedo índice, Dedo, El Dedo De En Medio imagen png - imagen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687" y="5579210"/>
              <a:ext cx="852632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viajes,dibujos,avion azul,vacaciones,avión de aire,animados,ilustración,volar en avion,avión de dibujos animados,volando,avión de juguete para niños,ilustracion de avion,avión,d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771" y="121083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ruga de dibujos animados aislado sobre ... | Premium Vector #Freepik #vector #fondo #educacion #verde #caract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771" y="2442399"/>
            <a:ext cx="163084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 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37" y="1318539"/>
            <a:ext cx="123122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beja feliz de dibujos animados aislado sobre fondo blanco Vector Premi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361" y="912832"/>
            <a:ext cx="126307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A CASA - Laura Guaya - Picasa Web Albu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0" y="3351658"/>
            <a:ext cx="149494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lavoli S Profile Minus - Imagenes De Osos Animados is a free transparent background clipart image uploaded by Clyne Coupat. Download it for free and search more on ClipartKey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627" y="2320144"/>
            <a:ext cx="132187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nillo De Oro Del Estilo De La Historieta Con El Diamante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2" y="5369562"/>
            <a:ext cx="134676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angyuan, Escalera, De Dibujos Animados imagen png - imagen 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124" y="2273578"/>
            <a:ext cx="120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Resultado de imagen para un arbol animado | Proyectos de árbol ...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000" y="109373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n De Una Unicornio Animada , Free Transparent Clipart ...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314" y="5511690"/>
            <a:ext cx="147440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Gif niño findeisen grupo de gestión de la riqueza, llc, arcoiris ...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08" y="5065851"/>
            <a:ext cx="212210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arros | Fiesta de coche, Autos infantiles, Cumpleaños de coche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188" y="2819401"/>
            <a:ext cx="14399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Olla grande Gratis Dibujos Animados Imágene｜Illustoon ES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222" y="401298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Anillo De Oro Del Estilo De La Historieta Con El Diamante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946" y="3900399"/>
            <a:ext cx="134676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viajes,dibujos,avion azul,vacaciones,avión de aire,animados,ilustración,volar en avion,avión de dibujos animados,volando,avión de juguete para niños,ilustracion de avion,avión,d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573" y="131848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 descr="Resultado de imagen para un arbol animado | Proyectos de árbol ...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171" y="124606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Abeja feliz de dibujos animados aislado sobre fondo blanco Vector Premi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174" y="3541503"/>
            <a:ext cx="126307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4" descr="Carros | Fiesta de coche, Autos infantiles, Cumpleaños de coche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19" y="2333433"/>
            <a:ext cx="14399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0" descr="Gif niño findeisen grupo de gestión de la riqueza, llc, arcoiris ...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76" y="2622399"/>
            <a:ext cx="185684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Ardilla De Dibujos Animados Sosteniendo Tuerca | Ilustración de ...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91" y="1905756"/>
            <a:ext cx="116615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8" descr="Ardilla De Dibujos Animados Sosteniendo Tuerca | Ilustración de ...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499" y="4090943"/>
            <a:ext cx="116615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Dibujo de Araña a rayas pintado por en Dibujos.net el día 04-09-18 ...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71" y="3634278"/>
            <a:ext cx="183829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2" descr="Dibujo de Araña a rayas pintado por en Dibujos.net el día 04-09-18 ...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28" y="5434737"/>
            <a:ext cx="183829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Ilustración de Dibujos Animados Niño Indio Indio Americano ...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885" y="3900399"/>
            <a:ext cx="133312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Escoba de halloween 3 Transparent PNG (con imágenes) | Escoba ...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569" y="509354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▷ Guía rápida para resolver problemas de la impresora | El Blog ...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558" y="5484031"/>
            <a:ext cx="210067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Imágenes Prediseñadas Vector de brillante número uno | Vectores de ...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51" y="5486543"/>
            <a:ext cx="66126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553200" y="2710840"/>
            <a:ext cx="609600" cy="609600"/>
          </a:xfrm>
          <a:prstGeom prst="rect">
            <a:avLst/>
          </a:prstGeom>
        </p:spPr>
      </p:pic>
      <p:pic>
        <p:nvPicPr>
          <p:cNvPr id="40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659842" y="2937210"/>
            <a:ext cx="609600" cy="609600"/>
          </a:xfrm>
          <a:prstGeom prst="rect">
            <a:avLst/>
          </a:prstGeom>
        </p:spPr>
      </p:pic>
      <p:pic>
        <p:nvPicPr>
          <p:cNvPr id="41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498942" y="1882502"/>
            <a:ext cx="609600" cy="609600"/>
          </a:xfrm>
          <a:prstGeom prst="rect">
            <a:avLst/>
          </a:prstGeom>
        </p:spPr>
      </p:pic>
      <p:pic>
        <p:nvPicPr>
          <p:cNvPr id="42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110769" y="4090943"/>
            <a:ext cx="609600" cy="609600"/>
          </a:xfrm>
          <a:prstGeom prst="rect">
            <a:avLst/>
          </a:prstGeom>
        </p:spPr>
      </p:pic>
      <p:pic>
        <p:nvPicPr>
          <p:cNvPr id="44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092392" y="4246551"/>
            <a:ext cx="609600" cy="609600"/>
          </a:xfrm>
          <a:prstGeom prst="rect">
            <a:avLst/>
          </a:prstGeom>
        </p:spPr>
      </p:pic>
      <p:pic>
        <p:nvPicPr>
          <p:cNvPr id="46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755244" y="3105525"/>
            <a:ext cx="609600" cy="609600"/>
          </a:xfrm>
          <a:prstGeom prst="rect">
            <a:avLst/>
          </a:prstGeom>
        </p:spPr>
      </p:pic>
      <p:pic>
        <p:nvPicPr>
          <p:cNvPr id="47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360872" y="1682118"/>
            <a:ext cx="609600" cy="609600"/>
          </a:xfrm>
          <a:prstGeom prst="rect">
            <a:avLst/>
          </a:prstGeom>
        </p:spPr>
      </p:pic>
      <p:pic>
        <p:nvPicPr>
          <p:cNvPr id="48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739586" y="4536873"/>
            <a:ext cx="609600" cy="609600"/>
          </a:xfrm>
          <a:prstGeom prst="rect">
            <a:avLst/>
          </a:prstGeom>
        </p:spPr>
      </p:pic>
      <p:sp>
        <p:nvSpPr>
          <p:cNvPr id="49" name="CuadroTexto 48"/>
          <p:cNvSpPr txBox="1"/>
          <p:nvPr/>
        </p:nvSpPr>
        <p:spPr>
          <a:xfrm>
            <a:off x="-325014" y="242476"/>
            <a:ext cx="1270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n w="12700">
                  <a:solidFill>
                    <a:schemeClr val="tx1"/>
                  </a:solidFill>
                </a:ln>
                <a:blipFill dpi="0" rotWithShape="1">
                  <a:blip r:embed="rId3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Selecciona las imágenes que inician con la vocal a</a:t>
            </a:r>
            <a:endParaRPr lang="es-MX" sz="3200" b="1" dirty="0">
              <a:ln w="12700">
                <a:solidFill>
                  <a:schemeClr val="tx1"/>
                </a:solidFill>
              </a:ln>
              <a:blipFill dpi="0" rotWithShape="1"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pic>
        <p:nvPicPr>
          <p:cNvPr id="11" name="musica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68756" y="37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65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4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04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0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04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 showWhenStopped="0">
                <p:cTn id="8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7885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514975" y="1866249"/>
            <a:ext cx="62975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 smtClean="0">
                <a:ln w="38100">
                  <a:solidFill>
                    <a:schemeClr val="tx1"/>
                  </a:solidFill>
                </a:ln>
                <a:blipFill dpi="0"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Completaste el juego</a:t>
            </a:r>
          </a:p>
          <a:p>
            <a:pPr algn="ctr"/>
            <a:r>
              <a:rPr lang="es-MX" sz="6600" b="1" dirty="0" smtClean="0">
                <a:ln w="38100">
                  <a:solidFill>
                    <a:schemeClr val="tx1"/>
                  </a:solidFill>
                </a:ln>
                <a:blipFill dpi="0"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Felicidades</a:t>
            </a:r>
            <a:endParaRPr lang="es-MX" sz="6600" b="1" dirty="0">
              <a:ln w="38100">
                <a:solidFill>
                  <a:schemeClr val="tx1"/>
                </a:solidFill>
              </a:ln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pic>
        <p:nvPicPr>
          <p:cNvPr id="2" name="Niños Celebrando Algarabia - Efecto de Sonido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609600"/>
            <a:ext cx="609600" cy="609600"/>
          </a:xfrm>
          <a:prstGeom prst="rect">
            <a:avLst/>
          </a:prstGeom>
        </p:spPr>
      </p:pic>
      <p:pic>
        <p:nvPicPr>
          <p:cNvPr id="7" name="Imagen 6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07" y="551598"/>
            <a:ext cx="824089" cy="111859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4416EF2C-3389-4035-BE6F-34FA4BF486B4}"/>
              </a:ext>
            </a:extLst>
          </p:cNvPr>
          <p:cNvSpPr txBox="1"/>
          <p:nvPr/>
        </p:nvSpPr>
        <p:spPr>
          <a:xfrm>
            <a:off x="3580256" y="274599"/>
            <a:ext cx="4671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b="1" dirty="0"/>
              <a:t>Programa de Integración Escolar 2020 – </a:t>
            </a:r>
            <a:r>
              <a:rPr lang="es-CL" sz="1200" b="1" dirty="0"/>
              <a:t>Fonoaudióloga Paula Correa F..</a:t>
            </a:r>
            <a:endParaRPr lang="es-CL" sz="1200" b="1" dirty="0"/>
          </a:p>
        </p:txBody>
      </p:sp>
    </p:spTree>
    <p:extLst>
      <p:ext uri="{BB962C8B-B14F-4D97-AF65-F5344CB8AC3E}">
        <p14:creationId xmlns:p14="http://schemas.microsoft.com/office/powerpoint/2010/main" val="53352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="" xmlns:a16="http://schemas.microsoft.com/office/drawing/2014/main" id="{3BDBA6FB-C132-4C9F-BF31-8E7DEDB894AE}"/>
              </a:ext>
            </a:extLst>
          </p:cNvPr>
          <p:cNvSpPr/>
          <p:nvPr/>
        </p:nvSpPr>
        <p:spPr>
          <a:xfrm>
            <a:off x="2240865" y="515779"/>
            <a:ext cx="7533249" cy="5655326"/>
          </a:xfrm>
          <a:prstGeom prst="round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L" sz="1350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="" xmlns:a16="http://schemas.microsoft.com/office/drawing/2014/main" id="{87F55721-5D5A-4140-B48B-A26BB83C57AB}"/>
              </a:ext>
            </a:extLst>
          </p:cNvPr>
          <p:cNvSpPr/>
          <p:nvPr/>
        </p:nvSpPr>
        <p:spPr>
          <a:xfrm>
            <a:off x="2728091" y="2065283"/>
            <a:ext cx="6551282" cy="2128346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84854877">
                  <a:custGeom>
                    <a:avLst/>
                    <a:gdLst>
                      <a:gd name="connsiteX0" fmla="*/ 0 w 4000739"/>
                      <a:gd name="connsiteY0" fmla="*/ 332413 h 1994436"/>
                      <a:gd name="connsiteX1" fmla="*/ 332413 w 4000739"/>
                      <a:gd name="connsiteY1" fmla="*/ 0 h 1994436"/>
                      <a:gd name="connsiteX2" fmla="*/ 888399 w 4000739"/>
                      <a:gd name="connsiteY2" fmla="*/ 0 h 1994436"/>
                      <a:gd name="connsiteX3" fmla="*/ 1444384 w 4000739"/>
                      <a:gd name="connsiteY3" fmla="*/ 0 h 1994436"/>
                      <a:gd name="connsiteX4" fmla="*/ 1900292 w 4000739"/>
                      <a:gd name="connsiteY4" fmla="*/ 0 h 1994436"/>
                      <a:gd name="connsiteX5" fmla="*/ 2456278 w 4000739"/>
                      <a:gd name="connsiteY5" fmla="*/ 0 h 1994436"/>
                      <a:gd name="connsiteX6" fmla="*/ 3045622 w 4000739"/>
                      <a:gd name="connsiteY6" fmla="*/ 0 h 1994436"/>
                      <a:gd name="connsiteX7" fmla="*/ 3668326 w 4000739"/>
                      <a:gd name="connsiteY7" fmla="*/ 0 h 1994436"/>
                      <a:gd name="connsiteX8" fmla="*/ 4000739 w 4000739"/>
                      <a:gd name="connsiteY8" fmla="*/ 332413 h 1994436"/>
                      <a:gd name="connsiteX9" fmla="*/ 4000739 w 4000739"/>
                      <a:gd name="connsiteY9" fmla="*/ 735728 h 1994436"/>
                      <a:gd name="connsiteX10" fmla="*/ 4000739 w 4000739"/>
                      <a:gd name="connsiteY10" fmla="*/ 1152339 h 1994436"/>
                      <a:gd name="connsiteX11" fmla="*/ 4000739 w 4000739"/>
                      <a:gd name="connsiteY11" fmla="*/ 1662023 h 1994436"/>
                      <a:gd name="connsiteX12" fmla="*/ 3668326 w 4000739"/>
                      <a:gd name="connsiteY12" fmla="*/ 1994436 h 1994436"/>
                      <a:gd name="connsiteX13" fmla="*/ 3145700 w 4000739"/>
                      <a:gd name="connsiteY13" fmla="*/ 1994436 h 1994436"/>
                      <a:gd name="connsiteX14" fmla="*/ 2623073 w 4000739"/>
                      <a:gd name="connsiteY14" fmla="*/ 1994436 h 1994436"/>
                      <a:gd name="connsiteX15" fmla="*/ 2100447 w 4000739"/>
                      <a:gd name="connsiteY15" fmla="*/ 1994436 h 1994436"/>
                      <a:gd name="connsiteX16" fmla="*/ 1611180 w 4000739"/>
                      <a:gd name="connsiteY16" fmla="*/ 1994436 h 1994436"/>
                      <a:gd name="connsiteX17" fmla="*/ 1088553 w 4000739"/>
                      <a:gd name="connsiteY17" fmla="*/ 1994436 h 1994436"/>
                      <a:gd name="connsiteX18" fmla="*/ 332413 w 4000739"/>
                      <a:gd name="connsiteY18" fmla="*/ 1994436 h 1994436"/>
                      <a:gd name="connsiteX19" fmla="*/ 0 w 4000739"/>
                      <a:gd name="connsiteY19" fmla="*/ 1662023 h 1994436"/>
                      <a:gd name="connsiteX20" fmla="*/ 0 w 4000739"/>
                      <a:gd name="connsiteY20" fmla="*/ 1205524 h 1994436"/>
                      <a:gd name="connsiteX21" fmla="*/ 0 w 4000739"/>
                      <a:gd name="connsiteY21" fmla="*/ 802209 h 1994436"/>
                      <a:gd name="connsiteX22" fmla="*/ 0 w 4000739"/>
                      <a:gd name="connsiteY22" fmla="*/ 332413 h 199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4000739" h="1994436" extrusionOk="0">
                        <a:moveTo>
                          <a:pt x="0" y="332413"/>
                        </a:moveTo>
                        <a:cubicBezTo>
                          <a:pt x="-30535" y="126145"/>
                          <a:pt x="134327" y="-18101"/>
                          <a:pt x="332413" y="0"/>
                        </a:cubicBezTo>
                        <a:cubicBezTo>
                          <a:pt x="511241" y="-18544"/>
                          <a:pt x="644280" y="31391"/>
                          <a:pt x="888399" y="0"/>
                        </a:cubicBezTo>
                        <a:cubicBezTo>
                          <a:pt x="1132518" y="-31391"/>
                          <a:pt x="1193899" y="51473"/>
                          <a:pt x="1444384" y="0"/>
                        </a:cubicBezTo>
                        <a:cubicBezTo>
                          <a:pt x="1694869" y="-51473"/>
                          <a:pt x="1699218" y="28378"/>
                          <a:pt x="1900292" y="0"/>
                        </a:cubicBezTo>
                        <a:cubicBezTo>
                          <a:pt x="2101366" y="-28378"/>
                          <a:pt x="2209191" y="136"/>
                          <a:pt x="2456278" y="0"/>
                        </a:cubicBezTo>
                        <a:cubicBezTo>
                          <a:pt x="2703365" y="-136"/>
                          <a:pt x="2802326" y="40970"/>
                          <a:pt x="3045622" y="0"/>
                        </a:cubicBezTo>
                        <a:cubicBezTo>
                          <a:pt x="3288918" y="-40970"/>
                          <a:pt x="3465992" y="7055"/>
                          <a:pt x="3668326" y="0"/>
                        </a:cubicBezTo>
                        <a:cubicBezTo>
                          <a:pt x="3836925" y="49295"/>
                          <a:pt x="3995470" y="158191"/>
                          <a:pt x="4000739" y="332413"/>
                        </a:cubicBezTo>
                        <a:cubicBezTo>
                          <a:pt x="4016487" y="487334"/>
                          <a:pt x="3986579" y="591520"/>
                          <a:pt x="4000739" y="735728"/>
                        </a:cubicBezTo>
                        <a:cubicBezTo>
                          <a:pt x="4014899" y="879936"/>
                          <a:pt x="3976943" y="984569"/>
                          <a:pt x="4000739" y="1152339"/>
                        </a:cubicBezTo>
                        <a:cubicBezTo>
                          <a:pt x="4024535" y="1320109"/>
                          <a:pt x="3987892" y="1421172"/>
                          <a:pt x="4000739" y="1662023"/>
                        </a:cubicBezTo>
                        <a:cubicBezTo>
                          <a:pt x="4015500" y="1824876"/>
                          <a:pt x="3828945" y="2013041"/>
                          <a:pt x="3668326" y="1994436"/>
                        </a:cubicBezTo>
                        <a:cubicBezTo>
                          <a:pt x="3419454" y="2050094"/>
                          <a:pt x="3355052" y="1933704"/>
                          <a:pt x="3145700" y="1994436"/>
                        </a:cubicBezTo>
                        <a:cubicBezTo>
                          <a:pt x="2936348" y="2055168"/>
                          <a:pt x="2854931" y="1963294"/>
                          <a:pt x="2623073" y="1994436"/>
                        </a:cubicBezTo>
                        <a:cubicBezTo>
                          <a:pt x="2391215" y="2025578"/>
                          <a:pt x="2291990" y="1958768"/>
                          <a:pt x="2100447" y="1994436"/>
                        </a:cubicBezTo>
                        <a:cubicBezTo>
                          <a:pt x="1908904" y="2030104"/>
                          <a:pt x="1735028" y="1988645"/>
                          <a:pt x="1611180" y="1994436"/>
                        </a:cubicBezTo>
                        <a:cubicBezTo>
                          <a:pt x="1487332" y="2000227"/>
                          <a:pt x="1200857" y="1985951"/>
                          <a:pt x="1088553" y="1994436"/>
                        </a:cubicBezTo>
                        <a:cubicBezTo>
                          <a:pt x="976249" y="2002921"/>
                          <a:pt x="623979" y="1957056"/>
                          <a:pt x="332413" y="1994436"/>
                        </a:cubicBezTo>
                        <a:cubicBezTo>
                          <a:pt x="180447" y="1989778"/>
                          <a:pt x="635" y="1821661"/>
                          <a:pt x="0" y="1662023"/>
                        </a:cubicBezTo>
                        <a:cubicBezTo>
                          <a:pt x="-13432" y="1448171"/>
                          <a:pt x="36911" y="1305603"/>
                          <a:pt x="0" y="1205524"/>
                        </a:cubicBezTo>
                        <a:cubicBezTo>
                          <a:pt x="-36911" y="1105445"/>
                          <a:pt x="24521" y="941883"/>
                          <a:pt x="0" y="802209"/>
                        </a:cubicBezTo>
                        <a:cubicBezTo>
                          <a:pt x="-24521" y="662536"/>
                          <a:pt x="28958" y="498572"/>
                          <a:pt x="0" y="33241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DE2DDD79-A7C8-4A26-A119-47083DA12A98}"/>
              </a:ext>
            </a:extLst>
          </p:cNvPr>
          <p:cNvSpPr txBox="1"/>
          <p:nvPr/>
        </p:nvSpPr>
        <p:spPr>
          <a:xfrm>
            <a:off x="3630485" y="6342222"/>
            <a:ext cx="4931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b="1" dirty="0">
                <a:solidFill>
                  <a:schemeClr val="bg1"/>
                </a:solidFill>
              </a:rPr>
              <a:t>Programa de Integración Escolar 2020 – Fonoaudiólogo Manuel Garrido L.</a:t>
            </a:r>
          </a:p>
        </p:txBody>
      </p:sp>
      <p:sp>
        <p:nvSpPr>
          <p:cNvPr id="2" name="AutoShape 2" descr="Resultado de imagen de colegio santa catalina labour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" name="AutoShape 4" descr="Resultado de imagen de colegio santa catalina labour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4" name="AutoShape 6" descr="Resultado de imagen de colegio santa catalina laboure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5" name="14 CuadroTexto"/>
          <p:cNvSpPr txBox="1"/>
          <p:nvPr/>
        </p:nvSpPr>
        <p:spPr>
          <a:xfrm>
            <a:off x="3068121" y="3343443"/>
            <a:ext cx="605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chemeClr val="accent1"/>
                </a:solidFill>
              </a:rPr>
              <a:t>Paula.correa@colegio-eduardodegeyter.cl</a:t>
            </a:r>
            <a:endParaRPr lang="es-CL" sz="2400" dirty="0">
              <a:solidFill>
                <a:schemeClr val="accent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4416EF2C-3389-4035-BE6F-34FA4BF486B4}"/>
              </a:ext>
            </a:extLst>
          </p:cNvPr>
          <p:cNvSpPr txBox="1"/>
          <p:nvPr/>
        </p:nvSpPr>
        <p:spPr>
          <a:xfrm>
            <a:off x="3740276" y="828019"/>
            <a:ext cx="4671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b="1" dirty="0"/>
              <a:t>Programa de Integración Escolar 2020 – </a:t>
            </a:r>
            <a:r>
              <a:rPr lang="es-CL" sz="1200" b="1" dirty="0"/>
              <a:t>Fonoaudióloga Paula Correa F..</a:t>
            </a:r>
            <a:endParaRPr lang="es-CL" sz="1200" b="1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="" xmlns:a16="http://schemas.microsoft.com/office/drawing/2014/main" id="{238C4FEA-D4EE-42CF-9925-ACEECEF13289}"/>
              </a:ext>
            </a:extLst>
          </p:cNvPr>
          <p:cNvSpPr/>
          <p:nvPr/>
        </p:nvSpPr>
        <p:spPr>
          <a:xfrm>
            <a:off x="3602488" y="2988028"/>
            <a:ext cx="2240671" cy="30162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Dudas y Consultas</a:t>
            </a:r>
          </a:p>
        </p:txBody>
      </p:sp>
      <p:pic>
        <p:nvPicPr>
          <p:cNvPr id="7" name="Picture 2" descr="Icono Correo Electrónico Azul PNG transparente - StickPNG">
            <a:extLst>
              <a:ext uri="{FF2B5EF4-FFF2-40B4-BE49-F238E27FC236}">
                <a16:creationId xmlns="" xmlns:a16="http://schemas.microsoft.com/office/drawing/2014/main" id="{15A2CCCA-39D3-4AD1-9714-3B1C1B401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764" y="4364745"/>
            <a:ext cx="1338470" cy="133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 descr="C:\Users\Cacoscout\Dropbox\Eduardo De Geyter D-12\Insignia Eduardo De Geyter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3" y="1568964"/>
            <a:ext cx="716845" cy="889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4333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71949" y="227218"/>
            <a:ext cx="11186652" cy="63007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800" b="1" dirty="0" smtClean="0"/>
          </a:p>
          <a:p>
            <a:pPr algn="ctr"/>
            <a:endParaRPr lang="es-MX" sz="4800" b="1" dirty="0"/>
          </a:p>
          <a:p>
            <a:pPr algn="ctr"/>
            <a:endParaRPr lang="es-MX" sz="4800" b="1" dirty="0" smtClean="0"/>
          </a:p>
          <a:p>
            <a:pPr algn="ctr"/>
            <a:endParaRPr lang="es-MX" sz="4800" b="1" dirty="0"/>
          </a:p>
          <a:p>
            <a:pPr algn="ctr"/>
            <a:endParaRPr lang="es-MX" sz="4800" b="1" dirty="0" smtClean="0"/>
          </a:p>
          <a:p>
            <a:pPr algn="ctr"/>
            <a:endParaRPr lang="es-MX" sz="4800" b="1" dirty="0"/>
          </a:p>
        </p:txBody>
      </p:sp>
      <p:sp>
        <p:nvSpPr>
          <p:cNvPr id="2" name="Rectángulo 1"/>
          <p:cNvSpPr/>
          <p:nvPr/>
        </p:nvSpPr>
        <p:spPr>
          <a:xfrm>
            <a:off x="2174312" y="475790"/>
            <a:ext cx="77819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MX" sz="2400" b="1" dirty="0" smtClean="0"/>
              <a:t>Articulación</a:t>
            </a:r>
          </a:p>
          <a:p>
            <a:pPr algn="ctr"/>
            <a:r>
              <a:rPr lang="es-MX" altLang="es-MX" sz="2400" b="1" dirty="0" smtClean="0"/>
              <a:t>Conciencia Fonológica</a:t>
            </a:r>
          </a:p>
          <a:p>
            <a:pPr algn="ctr"/>
            <a:endParaRPr lang="es-MX" altLang="es-MX" sz="2400" b="1" dirty="0"/>
          </a:p>
          <a:p>
            <a:pPr algn="ctr"/>
            <a:r>
              <a:rPr lang="es-MX" altLang="es-MX" sz="2400" b="1" i="1" u="sng" dirty="0"/>
              <a:t>Objetivo a </a:t>
            </a:r>
            <a:r>
              <a:rPr lang="es-MX" altLang="es-MX" sz="2400" b="1" i="1" u="sng" dirty="0" smtClean="0"/>
              <a:t>trabajar</a:t>
            </a:r>
          </a:p>
          <a:p>
            <a:pPr algn="ctr"/>
            <a:r>
              <a:rPr lang="es-MX" altLang="es-MX" sz="2400" dirty="0" smtClean="0"/>
              <a:t>Articular fonema correctamente fonema /a/</a:t>
            </a:r>
            <a:endParaRPr lang="es-MX" altLang="es-MX" sz="2400" dirty="0"/>
          </a:p>
          <a:p>
            <a:pPr algn="ctr"/>
            <a:r>
              <a:rPr lang="es-MX" altLang="es-MX" sz="2400" dirty="0"/>
              <a:t>Identificar y expresar sonido </a:t>
            </a:r>
            <a:r>
              <a:rPr lang="es-MX" altLang="es-MX" sz="2400" dirty="0" smtClean="0"/>
              <a:t>inicial y final </a:t>
            </a:r>
            <a:r>
              <a:rPr lang="es-MX" altLang="es-MX" sz="2400" dirty="0"/>
              <a:t>vocálico</a:t>
            </a:r>
          </a:p>
          <a:p>
            <a:pPr algn="ctr"/>
            <a:endParaRPr lang="es-MX" altLang="es-MX" sz="2400" b="1" i="1" u="sng" dirty="0"/>
          </a:p>
          <a:p>
            <a:pPr algn="ctr"/>
            <a:r>
              <a:rPr lang="es-MX" altLang="es-MX" sz="2400" b="1" i="1" u="sng" dirty="0"/>
              <a:t>Objetivos complementarios</a:t>
            </a:r>
          </a:p>
          <a:p>
            <a:pPr algn="ctr"/>
            <a:r>
              <a:rPr lang="es-MX" altLang="es-MX" sz="2400" dirty="0"/>
              <a:t>Potenciar atención y concentración</a:t>
            </a:r>
          </a:p>
          <a:p>
            <a:pPr algn="ctr"/>
            <a:r>
              <a:rPr lang="es-MX" altLang="es-MX" sz="2400" dirty="0"/>
              <a:t>Comprender y seguir instrucciones</a:t>
            </a:r>
          </a:p>
          <a:p>
            <a:pPr algn="ctr"/>
            <a:r>
              <a:rPr lang="es-MX" altLang="es-MX" sz="2400" dirty="0"/>
              <a:t>Incrementar </a:t>
            </a:r>
            <a:r>
              <a:rPr lang="es-MX" altLang="es-MX" sz="2400" dirty="0" smtClean="0"/>
              <a:t>vocabulario</a:t>
            </a:r>
          </a:p>
          <a:p>
            <a:pPr algn="ctr"/>
            <a:r>
              <a:rPr lang="es-MX" altLang="es-MX" sz="2400" dirty="0" smtClean="0"/>
              <a:t>Articular correctamente fonema /a/ en forma aislada</a:t>
            </a:r>
          </a:p>
          <a:p>
            <a:pPr algn="ctr"/>
            <a:r>
              <a:rPr lang="es-MX" altLang="es-MX" sz="2400" dirty="0" smtClean="0"/>
              <a:t>Articular correctamente fonema /a/ en sílabas</a:t>
            </a:r>
          </a:p>
          <a:p>
            <a:pPr algn="ctr"/>
            <a:r>
              <a:rPr lang="es-MX" altLang="es-MX" sz="2400" dirty="0" smtClean="0"/>
              <a:t>Articular correctamente fonema /a/ en palabras</a:t>
            </a:r>
            <a:endParaRPr lang="es-MX" altLang="es-MX" sz="2400" dirty="0"/>
          </a:p>
          <a:p>
            <a:pPr algn="ctr"/>
            <a:r>
              <a:rPr lang="es-MX" altLang="es-MX" sz="2400" dirty="0" smtClean="0"/>
              <a:t>Potenciar </a:t>
            </a:r>
            <a:r>
              <a:rPr lang="es-MX" altLang="es-MX" sz="2400" dirty="0"/>
              <a:t>proceso de lectoescritura</a:t>
            </a:r>
          </a:p>
        </p:txBody>
      </p:sp>
      <p:pic>
        <p:nvPicPr>
          <p:cNvPr id="6" name="Imagen 5" descr="C:\Users\Cacoscout\Dropbox\Eduardo De Geyter D-12\Insignia Eduardo De Geyter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07" y="551598"/>
            <a:ext cx="824089" cy="11185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4416EF2C-3389-4035-BE6F-34FA4BF486B4}"/>
              </a:ext>
            </a:extLst>
          </p:cNvPr>
          <p:cNvSpPr txBox="1"/>
          <p:nvPr/>
        </p:nvSpPr>
        <p:spPr>
          <a:xfrm>
            <a:off x="3934586" y="6108101"/>
            <a:ext cx="4671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b="1" dirty="0"/>
              <a:t>Programa de Integración Escolar 2020 – </a:t>
            </a:r>
            <a:r>
              <a:rPr lang="es-CL" sz="1200" b="1" dirty="0"/>
              <a:t>Fonoaudióloga Paula Correa F..</a:t>
            </a:r>
            <a:endParaRPr lang="es-CL" sz="1200" b="1" dirty="0"/>
          </a:p>
        </p:txBody>
      </p:sp>
    </p:spTree>
    <p:extLst>
      <p:ext uri="{BB962C8B-B14F-4D97-AF65-F5344CB8AC3E}">
        <p14:creationId xmlns:p14="http://schemas.microsoft.com/office/powerpoint/2010/main" val="383025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400050" y="271463"/>
            <a:ext cx="6186488" cy="630078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26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3"/>
          <a:stretch/>
        </p:blipFill>
        <p:spPr bwMode="auto">
          <a:xfrm>
            <a:off x="921544" y="1021556"/>
            <a:ext cx="5143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7286625" y="271462"/>
            <a:ext cx="4414837" cy="6300787"/>
            <a:chOff x="7243763" y="106522"/>
            <a:chExt cx="4414837" cy="6300787"/>
          </a:xfrm>
        </p:grpSpPr>
        <p:sp>
          <p:nvSpPr>
            <p:cNvPr id="4" name="Rectángulo 3"/>
            <p:cNvSpPr/>
            <p:nvPr/>
          </p:nvSpPr>
          <p:spPr>
            <a:xfrm>
              <a:off x="7243763" y="106522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7243763" y="271463"/>
              <a:ext cx="4414837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 smtClean="0">
                  <a:solidFill>
                    <a:schemeClr val="tx1"/>
                  </a:solidFill>
                </a:rPr>
                <a:t>Sigue los siguientes pasos:</a:t>
              </a:r>
            </a:p>
            <a:p>
              <a:pPr algn="ctr"/>
              <a:r>
                <a:rPr lang="es-MX" sz="2400" dirty="0" smtClean="0"/>
                <a:t>Abre la boca e imagínate que estas sosteniendo con los labios un huevo.</a:t>
              </a:r>
            </a:p>
            <a:p>
              <a:pPr algn="ctr"/>
              <a:r>
                <a:rPr lang="es-MX" sz="2400" dirty="0" smtClean="0"/>
                <a:t>Finalmente, inspira y bota todo el aire produciendo una /a/.</a:t>
              </a:r>
            </a:p>
            <a:p>
              <a:pPr algn="ctr"/>
              <a:endParaRPr lang="es-MX" sz="2400" dirty="0"/>
            </a:p>
            <a:p>
              <a:pPr algn="ctr"/>
              <a:r>
                <a:rPr lang="es-MX" sz="2400" dirty="0" smtClean="0">
                  <a:solidFill>
                    <a:schemeClr val="tx1"/>
                  </a:solidFill>
                </a:rPr>
                <a:t>Presiona al niño y escucha como grita</a:t>
              </a:r>
            </a:p>
            <a:p>
              <a:pPr algn="ctr"/>
              <a:r>
                <a:rPr lang="es-MX" sz="2400" dirty="0" smtClean="0">
                  <a:solidFill>
                    <a:schemeClr val="tx1"/>
                  </a:solidFill>
                </a:rPr>
                <a:t>/</a:t>
              </a:r>
              <a:r>
                <a:rPr lang="es-MX" sz="2400" dirty="0" err="1" smtClean="0">
                  <a:solidFill>
                    <a:schemeClr val="tx1"/>
                  </a:solidFill>
                </a:rPr>
                <a:t>aaaaaaaaa</a:t>
              </a:r>
              <a:r>
                <a:rPr lang="es-MX" sz="2400" dirty="0" smtClean="0">
                  <a:solidFill>
                    <a:schemeClr val="tx1"/>
                  </a:solidFill>
                </a:rPr>
                <a:t>/ </a:t>
              </a:r>
              <a:endParaRPr lang="es-MX" sz="2400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2" descr="Un niño gritando | Vector Premiu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585" r="98562">
                          <a14:foregroundMark x1="46166" y1="46326" x2="50639" y2="48722"/>
                          <a14:foregroundMark x1="53035" y1="39457" x2="50000" y2="39936"/>
                          <a14:foregroundMark x1="98562" y1="36102" x2="98562" y2="361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095" y="4057115"/>
              <a:ext cx="2170171" cy="217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WhatsApp Audio 2020-05-14 at 21.47.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0695" y="4787552"/>
            <a:ext cx="609600" cy="609600"/>
          </a:xfrm>
          <a:prstGeom prst="rect">
            <a:avLst/>
          </a:prstGeom>
        </p:spPr>
      </p:pic>
      <p:pic>
        <p:nvPicPr>
          <p:cNvPr id="10" name="Imagen 9" descr="C:\Users\Cacoscout\Dropbox\Eduardo De Geyter D-12\Insignia Eduardo De Geyter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12984"/>
            <a:ext cx="572893" cy="80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613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3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trella de 24 puntas 2"/>
          <p:cNvSpPr/>
          <p:nvPr/>
        </p:nvSpPr>
        <p:spPr>
          <a:xfrm>
            <a:off x="614363" y="1571624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smtClean="0">
                <a:solidFill>
                  <a:schemeClr val="tx1"/>
                </a:solidFill>
              </a:rPr>
              <a:t>La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0" name="Estrella de 24 puntas 9"/>
          <p:cNvSpPr/>
          <p:nvPr/>
        </p:nvSpPr>
        <p:spPr>
          <a:xfrm>
            <a:off x="9205709" y="4207874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smtClean="0">
                <a:solidFill>
                  <a:schemeClr val="tx1"/>
                </a:solidFill>
              </a:rPr>
              <a:t>Fa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1" name="Estrella de 24 puntas 10"/>
          <p:cNvSpPr/>
          <p:nvPr/>
        </p:nvSpPr>
        <p:spPr>
          <a:xfrm>
            <a:off x="6733970" y="1876424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err="1">
                <a:solidFill>
                  <a:schemeClr val="tx1"/>
                </a:solidFill>
              </a:rPr>
              <a:t>M</a:t>
            </a:r>
            <a:r>
              <a:rPr lang="es-MX" sz="5400" b="1" dirty="0" err="1" smtClean="0">
                <a:solidFill>
                  <a:schemeClr val="tx1"/>
                </a:solidFill>
              </a:rPr>
              <a:t>a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2" name="Estrella de 24 puntas 11"/>
          <p:cNvSpPr/>
          <p:nvPr/>
        </p:nvSpPr>
        <p:spPr>
          <a:xfrm>
            <a:off x="3069432" y="4036424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err="1" smtClean="0">
                <a:solidFill>
                  <a:schemeClr val="tx1"/>
                </a:solidFill>
              </a:rPr>
              <a:t>Pa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3" name="Estrella de 24 puntas 12"/>
          <p:cNvSpPr/>
          <p:nvPr/>
        </p:nvSpPr>
        <p:spPr>
          <a:xfrm>
            <a:off x="309563" y="4576761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smtClean="0">
                <a:solidFill>
                  <a:schemeClr val="tx1"/>
                </a:solidFill>
              </a:rPr>
              <a:t>Da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4" name="Estrella de 24 puntas 13"/>
          <p:cNvSpPr/>
          <p:nvPr/>
        </p:nvSpPr>
        <p:spPr>
          <a:xfrm>
            <a:off x="6134101" y="4576761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err="1" smtClean="0">
                <a:solidFill>
                  <a:schemeClr val="tx1"/>
                </a:solidFill>
              </a:rPr>
              <a:t>Na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5" name="Estrella de 24 puntas 14"/>
          <p:cNvSpPr/>
          <p:nvPr/>
        </p:nvSpPr>
        <p:spPr>
          <a:xfrm>
            <a:off x="9658351" y="1148641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err="1" smtClean="0">
                <a:solidFill>
                  <a:schemeClr val="tx1"/>
                </a:solidFill>
              </a:rPr>
              <a:t>Sa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6" name="Estrella de 24 puntas 15"/>
          <p:cNvSpPr/>
          <p:nvPr/>
        </p:nvSpPr>
        <p:spPr>
          <a:xfrm>
            <a:off x="3821701" y="1571624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smtClean="0">
                <a:solidFill>
                  <a:schemeClr val="tx1"/>
                </a:solidFill>
              </a:rPr>
              <a:t>Ca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-325014" y="242476"/>
            <a:ext cx="1270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n w="12700">
                  <a:solidFill>
                    <a:schemeClr val="tx1"/>
                  </a:solidFill>
                </a:ln>
                <a:blipFill dpi="0" rotWithShape="1"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Presiona una sílaba y repite lo que dice</a:t>
            </a:r>
            <a:endParaRPr lang="es-MX" sz="3200" b="1" dirty="0">
              <a:ln w="12700">
                <a:solidFill>
                  <a:schemeClr val="tx1"/>
                </a:solidFill>
              </a:ln>
              <a:blipFill dpi="0"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pic>
        <p:nvPicPr>
          <p:cNvPr id="7" name="WhatsApp Audio 2020-05-14 at 21.46.1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0" end="621.16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9563" y="2297902"/>
            <a:ext cx="609600" cy="609600"/>
          </a:xfrm>
          <a:prstGeom prst="rect">
            <a:avLst/>
          </a:prstGeom>
        </p:spPr>
      </p:pic>
      <p:pic>
        <p:nvPicPr>
          <p:cNvPr id="18" name="WhatsApp Audio 2020-05-14 at 21.46.2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73191" y="2297902"/>
            <a:ext cx="609600" cy="609600"/>
          </a:xfrm>
          <a:prstGeom prst="rect">
            <a:avLst/>
          </a:prstGeom>
        </p:spPr>
      </p:pic>
      <p:pic>
        <p:nvPicPr>
          <p:cNvPr id="19" name="WhatsApp Audio 2020-05-14 at 21.46.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58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55514" y="2750229"/>
            <a:ext cx="609600" cy="609600"/>
          </a:xfrm>
          <a:prstGeom prst="rect">
            <a:avLst/>
          </a:prstGeom>
        </p:spPr>
      </p:pic>
      <p:pic>
        <p:nvPicPr>
          <p:cNvPr id="20" name="WhatsApp Audio 2020-05-14 at 21.46.4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90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33551" y="1923841"/>
            <a:ext cx="609600" cy="609600"/>
          </a:xfrm>
          <a:prstGeom prst="rect">
            <a:avLst/>
          </a:prstGeom>
        </p:spPr>
      </p:pic>
      <p:pic>
        <p:nvPicPr>
          <p:cNvPr id="22" name="WhatsApp Audio 2020-05-14 at 21.46.58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>
                  <p14:trim st="92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4763" y="5351961"/>
            <a:ext cx="609600" cy="609600"/>
          </a:xfrm>
          <a:prstGeom prst="rect">
            <a:avLst/>
          </a:prstGeom>
        </p:spPr>
      </p:pic>
      <p:pic>
        <p:nvPicPr>
          <p:cNvPr id="23" name="WhatsApp Audio 2020-05-14 at 21.47.09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8">
                  <p14:trim st="5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59434" y="5304913"/>
            <a:ext cx="609600" cy="609600"/>
          </a:xfrm>
          <a:prstGeom prst="rect">
            <a:avLst/>
          </a:prstGeom>
        </p:spPr>
      </p:pic>
      <p:pic>
        <p:nvPicPr>
          <p:cNvPr id="24" name="WhatsApp Audio 2020-05-14 at 21.47.18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9">
                  <p14:trim st="84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80909" y="4953065"/>
            <a:ext cx="609600" cy="609600"/>
          </a:xfrm>
          <a:prstGeom prst="rect">
            <a:avLst/>
          </a:prstGeom>
        </p:spPr>
      </p:pic>
      <p:pic>
        <p:nvPicPr>
          <p:cNvPr id="25" name="WhatsApp Audio 2020-05-14 at 22.38.39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10">
                  <p14:trim st="68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81926" y="4953065"/>
            <a:ext cx="609600" cy="609600"/>
          </a:xfrm>
          <a:prstGeom prst="rect">
            <a:avLst/>
          </a:prstGeom>
        </p:spPr>
      </p:pic>
      <p:pic>
        <p:nvPicPr>
          <p:cNvPr id="21" name="Imagen 20" descr="C:\Users\Cacoscout\Dropbox\Eduardo De Geyter D-12\Insignia Eduardo De Geyter.pn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12984"/>
            <a:ext cx="572893" cy="80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85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2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vide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51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65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3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400050" y="271463"/>
            <a:ext cx="6186488" cy="630078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26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3"/>
          <a:stretch/>
        </p:blipFill>
        <p:spPr bwMode="auto">
          <a:xfrm>
            <a:off x="921544" y="1021556"/>
            <a:ext cx="5143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7258051" y="271462"/>
            <a:ext cx="4414837" cy="6300787"/>
            <a:chOff x="7243763" y="227218"/>
            <a:chExt cx="4414837" cy="6300787"/>
          </a:xfrm>
        </p:grpSpPr>
        <p:sp>
          <p:nvSpPr>
            <p:cNvPr id="3" name="Rectángulo 2"/>
            <p:cNvSpPr/>
            <p:nvPr/>
          </p:nvSpPr>
          <p:spPr>
            <a:xfrm>
              <a:off x="7243763" y="227218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243763" y="422956"/>
              <a:ext cx="4414837" cy="5909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chemeClr val="tx1"/>
                  </a:solidFill>
                </a:rPr>
                <a:t>Palabras que </a:t>
              </a:r>
            </a:p>
            <a:p>
              <a:pPr algn="ctr"/>
              <a:r>
                <a:rPr lang="es-MX" sz="7200" b="1" dirty="0" smtClean="0">
                  <a:solidFill>
                    <a:schemeClr val="tx1"/>
                  </a:solidFill>
                </a:rPr>
                <a:t>inician </a:t>
              </a:r>
            </a:p>
            <a:p>
              <a:pPr algn="ctr"/>
              <a:r>
                <a:rPr lang="es-MX" sz="7200" b="1" dirty="0" smtClean="0">
                  <a:solidFill>
                    <a:schemeClr val="tx1"/>
                  </a:solidFill>
                </a:rPr>
                <a:t>con la vocal a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pic>
        <p:nvPicPr>
          <p:cNvPr id="8" name="Imagen 7" descr="C:\Users\Cacoscout\Dropbox\Eduardo De Geyter D-12\Insignia Eduardo De Geyter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12984"/>
            <a:ext cx="572893" cy="80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3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467408" y="1202118"/>
            <a:ext cx="6186488" cy="5400000"/>
            <a:chOff x="467408" y="1202118"/>
            <a:chExt cx="6186488" cy="5400000"/>
          </a:xfrm>
        </p:grpSpPr>
        <p:sp>
          <p:nvSpPr>
            <p:cNvPr id="2" name="Rectángulo redondeado 1"/>
            <p:cNvSpPr/>
            <p:nvPr/>
          </p:nvSpPr>
          <p:spPr>
            <a:xfrm>
              <a:off x="467408" y="1202118"/>
              <a:ext cx="6186488" cy="5400000"/>
            </a:xfrm>
            <a:prstGeom prst="roundRect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026" name="Picture 2" descr="No hay ninguna descripción de la foto disponible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33"/>
            <a:stretch/>
          </p:blipFill>
          <p:spPr bwMode="auto">
            <a:xfrm>
              <a:off x="988902" y="1698258"/>
              <a:ext cx="5143500" cy="4200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o 7"/>
          <p:cNvGrpSpPr/>
          <p:nvPr/>
        </p:nvGrpSpPr>
        <p:grpSpPr>
          <a:xfrm>
            <a:off x="7311602" y="1202118"/>
            <a:ext cx="4414837" cy="5636252"/>
            <a:chOff x="7243763" y="271463"/>
            <a:chExt cx="4414837" cy="6709172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grpSp>
          <p:nvGrpSpPr>
            <p:cNvPr id="5" name="Grupo 4"/>
            <p:cNvGrpSpPr/>
            <p:nvPr/>
          </p:nvGrpSpPr>
          <p:grpSpPr>
            <a:xfrm>
              <a:off x="7243763" y="271463"/>
              <a:ext cx="4320000" cy="6709172"/>
              <a:chOff x="7243763" y="271463"/>
              <a:chExt cx="4320000" cy="6709172"/>
            </a:xfrm>
          </p:grpSpPr>
          <p:pic>
            <p:nvPicPr>
              <p:cNvPr id="1028" name="Picture 4" descr="Avion Azul Avión De Dibujos Animados Avión De Juguete Para Niños ...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3763" y="1202119"/>
                <a:ext cx="4320000" cy="43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CuadroTexto 3"/>
              <p:cNvSpPr txBox="1"/>
              <p:nvPr/>
            </p:nvSpPr>
            <p:spPr>
              <a:xfrm>
                <a:off x="8179592" y="5222082"/>
                <a:ext cx="2543175" cy="175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smtClean="0">
                    <a:solidFill>
                      <a:schemeClr val="tx1"/>
                    </a:solidFill>
                  </a:rPr>
                  <a:t>vión</a:t>
                </a:r>
              </a:p>
              <a:p>
                <a:endParaRPr lang="es-MX" dirty="0"/>
              </a:p>
            </p:txBody>
          </p:sp>
          <p:sp>
            <p:nvSpPr>
              <p:cNvPr id="7" name="CuadroTexto 6"/>
              <p:cNvSpPr txBox="1"/>
              <p:nvPr/>
            </p:nvSpPr>
            <p:spPr>
              <a:xfrm>
                <a:off x="8179592" y="271463"/>
                <a:ext cx="2543175" cy="175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smtClean="0">
                    <a:solidFill>
                      <a:schemeClr val="tx1"/>
                    </a:solidFill>
                  </a:rPr>
                  <a:t>vión</a:t>
                </a:r>
              </a:p>
              <a:p>
                <a:endParaRPr lang="es-MX" dirty="0"/>
              </a:p>
            </p:txBody>
          </p:sp>
        </p:grpSp>
      </p:grpSp>
      <p:pic>
        <p:nvPicPr>
          <p:cNvPr id="6" name="WhatsApp Audio 2020-05-14 at 22.45.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4792" y="5133926"/>
            <a:ext cx="609600" cy="6096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a que aparece al inicio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3" name="Imagen 12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9" y="1045902"/>
            <a:ext cx="572893" cy="80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26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02757" y="1218140"/>
            <a:ext cx="4414837" cy="5636252"/>
            <a:chOff x="7243763" y="271463"/>
            <a:chExt cx="4414837" cy="6709172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8179592" y="5222082"/>
              <a:ext cx="2543175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á</a:t>
              </a:r>
              <a:r>
                <a:rPr lang="es-MX" sz="7200" dirty="0" smtClean="0"/>
                <a:t>rbol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8179592" y="271463"/>
              <a:ext cx="2543175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Á</a:t>
              </a:r>
              <a:r>
                <a:rPr lang="es-MX" sz="7200" dirty="0" smtClean="0"/>
                <a:t>rbol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pic>
          <p:nvPicPr>
            <p:cNvPr id="2050" name="Picture 2" descr="ᐈ Arbol de la vida vector de stock, dibujos árbol | descargar en ..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2748" y="1555910"/>
              <a:ext cx="3036861" cy="3859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CuadroTexto 8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a que aparece al inicio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467408" y="1202118"/>
            <a:ext cx="6186488" cy="5400000"/>
            <a:chOff x="467408" y="1202118"/>
            <a:chExt cx="6186488" cy="5400000"/>
          </a:xfrm>
        </p:grpSpPr>
        <p:sp>
          <p:nvSpPr>
            <p:cNvPr id="11" name="Rectángulo redondeado 10"/>
            <p:cNvSpPr/>
            <p:nvPr/>
          </p:nvSpPr>
          <p:spPr>
            <a:xfrm>
              <a:off x="467408" y="1202118"/>
              <a:ext cx="6186488" cy="5400000"/>
            </a:xfrm>
            <a:prstGeom prst="roundRect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2" name="Picture 2" descr="No hay ninguna descripción de la foto disponible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33"/>
            <a:stretch/>
          </p:blipFill>
          <p:spPr bwMode="auto">
            <a:xfrm>
              <a:off x="988902" y="1698258"/>
              <a:ext cx="5143500" cy="4200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WhatsApp Audio 2020-05-14 at 22.45.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8986" y="5539099"/>
            <a:ext cx="609600" cy="609600"/>
          </a:xfrm>
          <a:prstGeom prst="rect">
            <a:avLst/>
          </a:prstGeom>
        </p:spPr>
      </p:pic>
      <p:pic>
        <p:nvPicPr>
          <p:cNvPr id="13" name="Imagen 12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9" y="1045902"/>
            <a:ext cx="572893" cy="80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7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7302757" y="1202118"/>
            <a:ext cx="4414837" cy="5636252"/>
            <a:chOff x="7243763" y="271463"/>
            <a:chExt cx="4414837" cy="6709172"/>
          </a:xfrm>
        </p:grpSpPr>
        <p:grpSp>
          <p:nvGrpSpPr>
            <p:cNvPr id="6" name="Grupo 5"/>
            <p:cNvGrpSpPr/>
            <p:nvPr/>
          </p:nvGrpSpPr>
          <p:grpSpPr>
            <a:xfrm>
              <a:off x="7243763" y="271463"/>
              <a:ext cx="4414837" cy="6709172"/>
              <a:chOff x="7243763" y="271463"/>
              <a:chExt cx="4414837" cy="6709172"/>
            </a:xfrm>
          </p:grpSpPr>
          <p:sp>
            <p:nvSpPr>
              <p:cNvPr id="3" name="Rectángulo 2"/>
              <p:cNvSpPr/>
              <p:nvPr/>
            </p:nvSpPr>
            <p:spPr>
              <a:xfrm>
                <a:off x="7243763" y="271463"/>
                <a:ext cx="4414837" cy="630078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762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>
                <a:off x="8179592" y="5222082"/>
                <a:ext cx="2543175" cy="175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smtClean="0"/>
                  <a:t>beja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  <p:sp>
            <p:nvSpPr>
              <p:cNvPr id="7" name="CuadroTexto 6"/>
              <p:cNvSpPr txBox="1"/>
              <p:nvPr/>
            </p:nvSpPr>
            <p:spPr>
              <a:xfrm>
                <a:off x="8179592" y="271463"/>
                <a:ext cx="2543175" cy="175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smtClean="0"/>
                  <a:t>beja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</p:grpSp>
        <p:pic>
          <p:nvPicPr>
            <p:cNvPr id="3076" name="Picture 4" descr="Abeja feliz de dibujos animados aislado sobre fondo blanco | Vector ..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3924" y="1743950"/>
              <a:ext cx="2694510" cy="348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o 9"/>
          <p:cNvGrpSpPr/>
          <p:nvPr/>
        </p:nvGrpSpPr>
        <p:grpSpPr>
          <a:xfrm>
            <a:off x="467408" y="1202118"/>
            <a:ext cx="6186488" cy="5400000"/>
            <a:chOff x="467408" y="1202118"/>
            <a:chExt cx="6186488" cy="5400000"/>
          </a:xfrm>
        </p:grpSpPr>
        <p:sp>
          <p:nvSpPr>
            <p:cNvPr id="11" name="Rectángulo redondeado 10"/>
            <p:cNvSpPr/>
            <p:nvPr/>
          </p:nvSpPr>
          <p:spPr>
            <a:xfrm>
              <a:off x="467408" y="1202118"/>
              <a:ext cx="6186488" cy="5400000"/>
            </a:xfrm>
            <a:prstGeom prst="roundRect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2" name="Picture 2" descr="No hay ninguna descripción de la foto disponible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33"/>
            <a:stretch/>
          </p:blipFill>
          <p:spPr bwMode="auto">
            <a:xfrm>
              <a:off x="988902" y="1698258"/>
              <a:ext cx="5143500" cy="4200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a que aparece al inicio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8" name="WhatsApp Audio 2020-05-14 at 22.45.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9356" y="5289184"/>
            <a:ext cx="609600" cy="609600"/>
          </a:xfrm>
          <a:prstGeom prst="rect">
            <a:avLst/>
          </a:prstGeom>
        </p:spPr>
      </p:pic>
      <p:pic>
        <p:nvPicPr>
          <p:cNvPr id="15" name="Imagen 14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9" y="1045902"/>
            <a:ext cx="572893" cy="80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5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7311602" y="1196583"/>
            <a:ext cx="4414837" cy="5636252"/>
            <a:chOff x="7243763" y="271463"/>
            <a:chExt cx="4414837" cy="6709172"/>
          </a:xfrm>
        </p:grpSpPr>
        <p:grpSp>
          <p:nvGrpSpPr>
            <p:cNvPr id="6" name="Grupo 5"/>
            <p:cNvGrpSpPr/>
            <p:nvPr/>
          </p:nvGrpSpPr>
          <p:grpSpPr>
            <a:xfrm>
              <a:off x="7243763" y="271463"/>
              <a:ext cx="4414837" cy="6709172"/>
              <a:chOff x="7243763" y="271463"/>
              <a:chExt cx="4414837" cy="6709172"/>
            </a:xfrm>
          </p:grpSpPr>
          <p:sp>
            <p:nvSpPr>
              <p:cNvPr id="3" name="Rectángulo 2"/>
              <p:cNvSpPr/>
              <p:nvPr/>
            </p:nvSpPr>
            <p:spPr>
              <a:xfrm>
                <a:off x="7243763" y="271463"/>
                <a:ext cx="4414837" cy="630078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762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  <a:p>
                <a:pPr algn="ctr"/>
                <a:endParaRPr lang="es-MX" sz="4800" b="1" dirty="0" smtClean="0"/>
              </a:p>
              <a:p>
                <a:pPr algn="ctr"/>
                <a:endParaRPr lang="es-MX" sz="4800" b="1" dirty="0"/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>
                <a:off x="8179592" y="5222082"/>
                <a:ext cx="2543175" cy="175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smtClean="0"/>
                  <a:t>ncla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  <p:sp>
            <p:nvSpPr>
              <p:cNvPr id="7" name="CuadroTexto 6"/>
              <p:cNvSpPr txBox="1"/>
              <p:nvPr/>
            </p:nvSpPr>
            <p:spPr>
              <a:xfrm>
                <a:off x="8179592" y="271463"/>
                <a:ext cx="2543175" cy="175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A</a:t>
                </a:r>
                <a:r>
                  <a:rPr lang="es-MX" sz="7200" dirty="0" smtClean="0"/>
                  <a:t>ncla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</p:grpSp>
        <p:pic>
          <p:nvPicPr>
            <p:cNvPr id="5122" name="Picture 2" descr="Ancla - Dibujo Ancla De Barco, HD Png Download - 645x800(#4234815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1565" y="1448953"/>
              <a:ext cx="3159228" cy="3945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o 9"/>
          <p:cNvGrpSpPr/>
          <p:nvPr/>
        </p:nvGrpSpPr>
        <p:grpSpPr>
          <a:xfrm>
            <a:off x="467408" y="1202118"/>
            <a:ext cx="6186488" cy="5400000"/>
            <a:chOff x="467408" y="1202118"/>
            <a:chExt cx="6186488" cy="5400000"/>
          </a:xfrm>
        </p:grpSpPr>
        <p:sp>
          <p:nvSpPr>
            <p:cNvPr id="11" name="Rectángulo redondeado 10"/>
            <p:cNvSpPr/>
            <p:nvPr/>
          </p:nvSpPr>
          <p:spPr>
            <a:xfrm>
              <a:off x="467408" y="1202118"/>
              <a:ext cx="6186488" cy="5400000"/>
            </a:xfrm>
            <a:prstGeom prst="roundRect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2" name="Picture 2" descr="No hay ninguna descripción de la foto disponible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33"/>
            <a:stretch/>
          </p:blipFill>
          <p:spPr bwMode="auto">
            <a:xfrm>
              <a:off x="988902" y="1698258"/>
              <a:ext cx="5143500" cy="4200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a que aparece al inicio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5" name="WhatsApp Audio 2020-05-14 at 22.45.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7831" y="5593984"/>
            <a:ext cx="609600" cy="609600"/>
          </a:xfrm>
          <a:prstGeom prst="rect">
            <a:avLst/>
          </a:prstGeom>
        </p:spPr>
      </p:pic>
      <p:pic>
        <p:nvPicPr>
          <p:cNvPr id="14" name="Imagen 13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9" y="1045902"/>
            <a:ext cx="572893" cy="80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095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466</Words>
  <Application>Microsoft Macintosh PowerPoint</Application>
  <PresentationFormat>Panorámica</PresentationFormat>
  <Paragraphs>132</Paragraphs>
  <Slides>19</Slides>
  <Notes>1</Notes>
  <HiddenSlides>0</HiddenSlides>
  <MMClips>31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 Black</vt:lpstr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Williams Torres</dc:creator>
  <cp:lastModifiedBy>Usuario de Microsoft Office</cp:lastModifiedBy>
  <cp:revision>75</cp:revision>
  <dcterms:created xsi:type="dcterms:W3CDTF">2020-05-14T21:54:18Z</dcterms:created>
  <dcterms:modified xsi:type="dcterms:W3CDTF">2020-07-02T02:16:41Z</dcterms:modified>
</cp:coreProperties>
</file>